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64" r:id="rId3"/>
    <p:sldId id="257" r:id="rId4"/>
    <p:sldId id="267" r:id="rId5"/>
    <p:sldId id="268" r:id="rId6"/>
    <p:sldId id="258" r:id="rId7"/>
    <p:sldId id="274" r:id="rId8"/>
    <p:sldId id="261" r:id="rId9"/>
    <p:sldId id="262" r:id="rId10"/>
    <p:sldId id="275" r:id="rId11"/>
    <p:sldId id="269"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bb, Andrew" initials="GA" lastIdx="21" clrIdx="0">
    <p:extLst>
      <p:ext uri="{19B8F6BF-5375-455C-9EA6-DF929625EA0E}">
        <p15:presenceInfo xmlns:p15="http://schemas.microsoft.com/office/powerpoint/2012/main" userId="S-1-5-21-3458574638-2780845101-4193349012-230372" providerId="AD"/>
      </p:ext>
    </p:extLst>
  </p:cmAuthor>
  <p:cmAuthor id="2" name="Rachael Morkem" initials="RM" lastIdx="4" clrIdx="1">
    <p:extLst>
      <p:ext uri="{19B8F6BF-5375-455C-9EA6-DF929625EA0E}">
        <p15:presenceInfo xmlns:p15="http://schemas.microsoft.com/office/powerpoint/2012/main" userId="S::morkemr@queensu.ca::8d5d9e60-09fb-46b0-a579-acaf7b2baf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111" d="100"/>
          <a:sy n="111" d="100"/>
        </p:scale>
        <p:origin x="306"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3-16T10:23:37.804" idx="1">
    <p:pos x="10" y="10"/>
    <p:text>Changed title</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3-16T10:45:39.993" idx="18">
    <p:pos x="10" y="10"/>
    <p:text>Should this be Don's CPCSSN email address?</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29DEB-9BC8-4819-A8D9-82CBE012BA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94F893B-FA02-4599-B51D-B278290873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CDA299F-FC2A-40E0-89B3-1F2BB64E2A0D}"/>
              </a:ext>
            </a:extLst>
          </p:cNvPr>
          <p:cNvSpPr>
            <a:spLocks noGrp="1"/>
          </p:cNvSpPr>
          <p:nvPr>
            <p:ph type="dt" sz="half" idx="10"/>
          </p:nvPr>
        </p:nvSpPr>
        <p:spPr/>
        <p:txBody>
          <a:bodyPr/>
          <a:lstStyle/>
          <a:p>
            <a:fld id="{ED291B17-9318-49DB-B28B-6E5994AE9581}" type="datetime1">
              <a:rPr lang="en-US" smtClean="0"/>
              <a:t>6/15/2022</a:t>
            </a:fld>
            <a:endParaRPr lang="en-US" dirty="0"/>
          </a:p>
        </p:txBody>
      </p:sp>
      <p:sp>
        <p:nvSpPr>
          <p:cNvPr id="5" name="Footer Placeholder 4">
            <a:extLst>
              <a:ext uri="{FF2B5EF4-FFF2-40B4-BE49-F238E27FC236}">
                <a16:creationId xmlns:a16="http://schemas.microsoft.com/office/drawing/2014/main" id="{2F3ECB8A-9597-4F80-96BA-B91CB14FDE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48FE5C-8437-41D2-9A80-3B9C3958F86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3607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E49D1-0407-4603-9B42-94F42FC6121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5FFD732-ABF1-4BDE-A64A-3425962E05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AC41E3-27B3-469B-B7F1-58CF83ED3EBF}"/>
              </a:ext>
            </a:extLst>
          </p:cNvPr>
          <p:cNvSpPr>
            <a:spLocks noGrp="1"/>
          </p:cNvSpPr>
          <p:nvPr>
            <p:ph type="dt" sz="half" idx="10"/>
          </p:nvPr>
        </p:nvSpPr>
        <p:spPr/>
        <p:txBody>
          <a:bodyPr/>
          <a:lstStyle/>
          <a:p>
            <a:fld id="{2CED4963-E985-44C4-B8C4-FDD613B7C2F8}" type="datetime1">
              <a:rPr lang="en-US" smtClean="0"/>
              <a:t>6/15/2022</a:t>
            </a:fld>
            <a:endParaRPr lang="en-US" dirty="0"/>
          </a:p>
        </p:txBody>
      </p:sp>
      <p:sp>
        <p:nvSpPr>
          <p:cNvPr id="5" name="Footer Placeholder 4">
            <a:extLst>
              <a:ext uri="{FF2B5EF4-FFF2-40B4-BE49-F238E27FC236}">
                <a16:creationId xmlns:a16="http://schemas.microsoft.com/office/drawing/2014/main" id="{01CEEE8C-4C72-4F2E-A0CD-62C81EA518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4BA66A-4A0F-4717-93D3-97BF9422E4D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8860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5C9DFB-4145-46B9-BAAD-D96666D352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E1E37D1-0171-4D9A-9AF9-AC86FD8077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7916528-FE29-4E2B-982F-7383CA9D1D0D}"/>
              </a:ext>
            </a:extLst>
          </p:cNvPr>
          <p:cNvSpPr>
            <a:spLocks noGrp="1"/>
          </p:cNvSpPr>
          <p:nvPr>
            <p:ph type="dt" sz="half" idx="10"/>
          </p:nvPr>
        </p:nvSpPr>
        <p:spPr/>
        <p:txBody>
          <a:bodyPr/>
          <a:lstStyle/>
          <a:p>
            <a:fld id="{ED291B17-9318-49DB-B28B-6E5994AE9581}" type="datetime1">
              <a:rPr lang="en-US" smtClean="0"/>
              <a:t>6/15/2022</a:t>
            </a:fld>
            <a:endParaRPr lang="en-US" dirty="0"/>
          </a:p>
        </p:txBody>
      </p:sp>
      <p:sp>
        <p:nvSpPr>
          <p:cNvPr id="5" name="Footer Placeholder 4">
            <a:extLst>
              <a:ext uri="{FF2B5EF4-FFF2-40B4-BE49-F238E27FC236}">
                <a16:creationId xmlns:a16="http://schemas.microsoft.com/office/drawing/2014/main" id="{F53D825C-D163-485F-B4C9-5391580056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FE523E-398D-4C9C-87AB-62F6628C8E5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5023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380AE-B722-4F18-8BB2-55370BAE404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D9839B6-7912-498B-B6DC-71E71BA901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ACF9FA7-7909-4829-A82E-A8B126F54BE4}"/>
              </a:ext>
            </a:extLst>
          </p:cNvPr>
          <p:cNvSpPr>
            <a:spLocks noGrp="1"/>
          </p:cNvSpPr>
          <p:nvPr>
            <p:ph type="dt" sz="half" idx="10"/>
          </p:nvPr>
        </p:nvSpPr>
        <p:spPr/>
        <p:txBody>
          <a:bodyPr/>
          <a:lstStyle/>
          <a:p>
            <a:fld id="{78DD82B9-B8EE-4375-B6FF-88FA6ABB15D9}" type="datetime1">
              <a:rPr lang="en-US" smtClean="0"/>
              <a:t>6/15/2022</a:t>
            </a:fld>
            <a:endParaRPr lang="en-US" dirty="0"/>
          </a:p>
        </p:txBody>
      </p:sp>
      <p:sp>
        <p:nvSpPr>
          <p:cNvPr id="5" name="Footer Placeholder 4">
            <a:extLst>
              <a:ext uri="{FF2B5EF4-FFF2-40B4-BE49-F238E27FC236}">
                <a16:creationId xmlns:a16="http://schemas.microsoft.com/office/drawing/2014/main" id="{D1BC6F47-4705-4F1C-A843-BC3615AF69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E207EB-7D47-4362-9C3E-FDC61D1A30BF}"/>
              </a:ext>
            </a:extLst>
          </p:cNvPr>
          <p:cNvSpPr>
            <a:spLocks noGrp="1"/>
          </p:cNvSpPr>
          <p:nvPr>
            <p:ph type="sldNum" sz="quarter" idx="12"/>
          </p:nvPr>
        </p:nvSpPr>
        <p:spPr/>
        <p:txBody>
          <a:bodyPr/>
          <a:lstStyle/>
          <a:p>
            <a:fld id="{3A98EE3D-8CD1-4C3F-BD1C-C98C9596463C}"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8610600" y="6326973"/>
            <a:ext cx="1534627" cy="423877"/>
          </a:xfrm>
          <a:prstGeom prst="rect">
            <a:avLst/>
          </a:prstGeom>
        </p:spPr>
      </p:pic>
    </p:spTree>
    <p:extLst>
      <p:ext uri="{BB962C8B-B14F-4D97-AF65-F5344CB8AC3E}">
        <p14:creationId xmlns:p14="http://schemas.microsoft.com/office/powerpoint/2010/main" val="3719757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B81DB-2F6F-44F5-A9C6-C405092BCA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07CEB83-E42A-4BBD-B246-56A134E6C5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1E24E1-08E8-4BD8-B1A1-E037076B0ED2}"/>
              </a:ext>
            </a:extLst>
          </p:cNvPr>
          <p:cNvSpPr>
            <a:spLocks noGrp="1"/>
          </p:cNvSpPr>
          <p:nvPr>
            <p:ph type="dt" sz="half" idx="10"/>
          </p:nvPr>
        </p:nvSpPr>
        <p:spPr/>
        <p:txBody>
          <a:bodyPr/>
          <a:lstStyle/>
          <a:p>
            <a:fld id="{B2497495-0637-405E-AE64-5CC7506D51F5}" type="datetime1">
              <a:rPr lang="en-US" smtClean="0"/>
              <a:t>6/15/2022</a:t>
            </a:fld>
            <a:endParaRPr lang="en-US" dirty="0"/>
          </a:p>
        </p:txBody>
      </p:sp>
      <p:sp>
        <p:nvSpPr>
          <p:cNvPr id="5" name="Footer Placeholder 4">
            <a:extLst>
              <a:ext uri="{FF2B5EF4-FFF2-40B4-BE49-F238E27FC236}">
                <a16:creationId xmlns:a16="http://schemas.microsoft.com/office/drawing/2014/main" id="{E29B7AD6-E1DF-4EF1-B51B-4D0BE4A9E1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71DA25-468D-4CE5-A4C5-649B9006AA4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956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55A7-3B17-4675-B78A-223FE72F8F1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9616640-7F3F-4812-A37D-D5CBE15386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31E51BB-7888-4B92-845C-8A725C7644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6526B43-74AF-4F86-9C26-581A4CA3E015}"/>
              </a:ext>
            </a:extLst>
          </p:cNvPr>
          <p:cNvSpPr>
            <a:spLocks noGrp="1"/>
          </p:cNvSpPr>
          <p:nvPr>
            <p:ph type="dt" sz="half" idx="10"/>
          </p:nvPr>
        </p:nvSpPr>
        <p:spPr/>
        <p:txBody>
          <a:bodyPr/>
          <a:lstStyle/>
          <a:p>
            <a:fld id="{7BFFD690-9426-415D-8B65-26881E07B2D4}" type="datetime1">
              <a:rPr lang="en-US" smtClean="0"/>
              <a:t>6/15/2022</a:t>
            </a:fld>
            <a:endParaRPr lang="en-US" dirty="0"/>
          </a:p>
        </p:txBody>
      </p:sp>
      <p:sp>
        <p:nvSpPr>
          <p:cNvPr id="6" name="Footer Placeholder 5">
            <a:extLst>
              <a:ext uri="{FF2B5EF4-FFF2-40B4-BE49-F238E27FC236}">
                <a16:creationId xmlns:a16="http://schemas.microsoft.com/office/drawing/2014/main" id="{F971D9CD-FC4D-476A-AFFD-39A6E9B6EF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F1661F4-5930-450B-8734-A3F0EBFC4854}"/>
              </a:ext>
            </a:extLst>
          </p:cNvPr>
          <p:cNvSpPr>
            <a:spLocks noGrp="1"/>
          </p:cNvSpPr>
          <p:nvPr>
            <p:ph type="sldNum" sz="quarter" idx="12"/>
          </p:nvPr>
        </p:nvSpPr>
        <p:spPr/>
        <p:txBody>
          <a:bodyPr/>
          <a:lstStyle/>
          <a:p>
            <a:fld id="{3A98EE3D-8CD1-4C3F-BD1C-C98C9596463C}"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8610600" y="6356350"/>
            <a:ext cx="1043560" cy="365126"/>
          </a:xfrm>
          <a:prstGeom prst="rect">
            <a:avLst/>
          </a:prstGeom>
        </p:spPr>
      </p:pic>
    </p:spTree>
    <p:extLst>
      <p:ext uri="{BB962C8B-B14F-4D97-AF65-F5344CB8AC3E}">
        <p14:creationId xmlns:p14="http://schemas.microsoft.com/office/powerpoint/2010/main" val="2104378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8CF6-2D61-412E-BBBD-EB06573930E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14D03AA-74BC-4B7E-AAD0-0A0A636BDD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254200-899B-4385-9EE3-A5ED93E07C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F0179A6-6189-4CC7-9C02-16E5B55B40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3C4682-BF29-47C9-B9B0-E8B26F9787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564CB1C-D165-4A28-B96A-5634B100BD80}"/>
              </a:ext>
            </a:extLst>
          </p:cNvPr>
          <p:cNvSpPr>
            <a:spLocks noGrp="1"/>
          </p:cNvSpPr>
          <p:nvPr>
            <p:ph type="dt" sz="half" idx="10"/>
          </p:nvPr>
        </p:nvSpPr>
        <p:spPr/>
        <p:txBody>
          <a:bodyPr/>
          <a:lstStyle/>
          <a:p>
            <a:fld id="{04C4989A-474C-40DE-95B9-011C28B71673}" type="datetime1">
              <a:rPr lang="en-US" smtClean="0"/>
              <a:t>6/15/2022</a:t>
            </a:fld>
            <a:endParaRPr lang="en-US" dirty="0"/>
          </a:p>
        </p:txBody>
      </p:sp>
      <p:sp>
        <p:nvSpPr>
          <p:cNvPr id="8" name="Footer Placeholder 7">
            <a:extLst>
              <a:ext uri="{FF2B5EF4-FFF2-40B4-BE49-F238E27FC236}">
                <a16:creationId xmlns:a16="http://schemas.microsoft.com/office/drawing/2014/main" id="{EBD8CF73-466C-4DD9-9D1B-E84DAD36DB7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075561D-6259-442A-A11C-0CACF54234E8}"/>
              </a:ext>
            </a:extLst>
          </p:cNvPr>
          <p:cNvSpPr>
            <a:spLocks noGrp="1"/>
          </p:cNvSpPr>
          <p:nvPr>
            <p:ph type="sldNum" sz="quarter" idx="12"/>
          </p:nvPr>
        </p:nvSpPr>
        <p:spPr/>
        <p:txBody>
          <a:bodyPr/>
          <a:lstStyle/>
          <a:p>
            <a:fld id="{3A98EE3D-8CD1-4C3F-BD1C-C98C9596463C}" type="slidenum">
              <a:rPr lang="en-US" smtClean="0"/>
              <a:t>‹#›</a:t>
            </a:fld>
            <a:endParaRPr lang="en-US" dirty="0"/>
          </a:p>
        </p:txBody>
      </p:sp>
      <p:pic>
        <p:nvPicPr>
          <p:cNvPr id="10" name="Picture 9"/>
          <p:cNvPicPr>
            <a:picLocks noChangeAspect="1"/>
          </p:cNvPicPr>
          <p:nvPr userDrawn="1"/>
        </p:nvPicPr>
        <p:blipFill>
          <a:blip r:embed="rId2"/>
          <a:stretch>
            <a:fillRect/>
          </a:stretch>
        </p:blipFill>
        <p:spPr>
          <a:xfrm>
            <a:off x="8610600" y="6356351"/>
            <a:ext cx="1602359" cy="365124"/>
          </a:xfrm>
          <a:prstGeom prst="rect">
            <a:avLst/>
          </a:prstGeom>
        </p:spPr>
      </p:pic>
    </p:spTree>
    <p:extLst>
      <p:ext uri="{BB962C8B-B14F-4D97-AF65-F5344CB8AC3E}">
        <p14:creationId xmlns:p14="http://schemas.microsoft.com/office/powerpoint/2010/main" val="258438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41E1D-E97D-419A-9338-03C6A181026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1A09338-5CDC-4298-BC7E-D8934409060B}"/>
              </a:ext>
            </a:extLst>
          </p:cNvPr>
          <p:cNvSpPr>
            <a:spLocks noGrp="1"/>
          </p:cNvSpPr>
          <p:nvPr>
            <p:ph type="dt" sz="half" idx="10"/>
          </p:nvPr>
        </p:nvSpPr>
        <p:spPr/>
        <p:txBody>
          <a:bodyPr/>
          <a:lstStyle/>
          <a:p>
            <a:fld id="{5DB4ED54-5B5E-4A04-93D3-5772E3CE3818}" type="datetime1">
              <a:rPr lang="en-US" smtClean="0"/>
              <a:t>6/15/2022</a:t>
            </a:fld>
            <a:endParaRPr lang="en-US" dirty="0"/>
          </a:p>
        </p:txBody>
      </p:sp>
      <p:sp>
        <p:nvSpPr>
          <p:cNvPr id="4" name="Footer Placeholder 3">
            <a:extLst>
              <a:ext uri="{FF2B5EF4-FFF2-40B4-BE49-F238E27FC236}">
                <a16:creationId xmlns:a16="http://schemas.microsoft.com/office/drawing/2014/main" id="{FDE4053C-E197-4197-AF01-E27ED4EAF98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4742C6-8430-47EB-911A-84C8796185BD}"/>
              </a:ext>
            </a:extLst>
          </p:cNvPr>
          <p:cNvSpPr>
            <a:spLocks noGrp="1"/>
          </p:cNvSpPr>
          <p:nvPr>
            <p:ph type="sldNum" sz="quarter" idx="12"/>
          </p:nvPr>
        </p:nvSpPr>
        <p:spPr/>
        <p:txBody>
          <a:bodyPr/>
          <a:lstStyle/>
          <a:p>
            <a:fld id="{3A98EE3D-8CD1-4C3F-BD1C-C98C9596463C}" type="slidenum">
              <a:rPr lang="en-US" smtClean="0"/>
              <a:t>‹#›</a:t>
            </a:fld>
            <a:endParaRPr lang="en-US" dirty="0"/>
          </a:p>
        </p:txBody>
      </p:sp>
      <p:pic>
        <p:nvPicPr>
          <p:cNvPr id="6" name="Picture 5"/>
          <p:cNvPicPr>
            <a:picLocks noChangeAspect="1"/>
          </p:cNvPicPr>
          <p:nvPr userDrawn="1"/>
        </p:nvPicPr>
        <p:blipFill>
          <a:blip r:embed="rId2"/>
          <a:stretch>
            <a:fillRect/>
          </a:stretch>
        </p:blipFill>
        <p:spPr>
          <a:xfrm>
            <a:off x="8610600" y="6356350"/>
            <a:ext cx="1210733" cy="365125"/>
          </a:xfrm>
          <a:prstGeom prst="rect">
            <a:avLst/>
          </a:prstGeom>
        </p:spPr>
      </p:pic>
    </p:spTree>
    <p:extLst>
      <p:ext uri="{BB962C8B-B14F-4D97-AF65-F5344CB8AC3E}">
        <p14:creationId xmlns:p14="http://schemas.microsoft.com/office/powerpoint/2010/main" val="276197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EAEB74-1EB3-46E6-A41E-CA8C60795C15}"/>
              </a:ext>
            </a:extLst>
          </p:cNvPr>
          <p:cNvSpPr>
            <a:spLocks noGrp="1"/>
          </p:cNvSpPr>
          <p:nvPr>
            <p:ph type="dt" sz="half" idx="10"/>
          </p:nvPr>
        </p:nvSpPr>
        <p:spPr/>
        <p:txBody>
          <a:bodyPr/>
          <a:lstStyle/>
          <a:p>
            <a:fld id="{4EDE50D6-574B-40AF-946F-D52A04ADE379}" type="datetime1">
              <a:rPr lang="en-US" smtClean="0"/>
              <a:t>6/15/2022</a:t>
            </a:fld>
            <a:endParaRPr lang="en-US" dirty="0"/>
          </a:p>
        </p:txBody>
      </p:sp>
      <p:sp>
        <p:nvSpPr>
          <p:cNvPr id="3" name="Footer Placeholder 2">
            <a:extLst>
              <a:ext uri="{FF2B5EF4-FFF2-40B4-BE49-F238E27FC236}">
                <a16:creationId xmlns:a16="http://schemas.microsoft.com/office/drawing/2014/main" id="{DD51F254-4174-4A2D-8E1A-A03738ED0CD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C0FC5F5-CF97-4CCF-B8B8-4BDBD3B15A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3411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AB39-C97B-4009-A8BA-69B828FD41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60E9FFB-29CC-4280-91DC-81BE263131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919ABBF-E784-42CC-B496-DCB2420B2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C13A86-2A17-4E4F-AFEC-20ECEEF069A8}"/>
              </a:ext>
            </a:extLst>
          </p:cNvPr>
          <p:cNvSpPr>
            <a:spLocks noGrp="1"/>
          </p:cNvSpPr>
          <p:nvPr>
            <p:ph type="dt" sz="half" idx="10"/>
          </p:nvPr>
        </p:nvSpPr>
        <p:spPr/>
        <p:txBody>
          <a:bodyPr/>
          <a:lstStyle/>
          <a:p>
            <a:fld id="{D82884F1-FFEA-405F-9602-3DCA865EDA4E}" type="datetime1">
              <a:rPr lang="en-US" smtClean="0"/>
              <a:t>6/15/2022</a:t>
            </a:fld>
            <a:endParaRPr lang="en-US" dirty="0"/>
          </a:p>
        </p:txBody>
      </p:sp>
      <p:sp>
        <p:nvSpPr>
          <p:cNvPr id="6" name="Footer Placeholder 5">
            <a:extLst>
              <a:ext uri="{FF2B5EF4-FFF2-40B4-BE49-F238E27FC236}">
                <a16:creationId xmlns:a16="http://schemas.microsoft.com/office/drawing/2014/main" id="{40241D23-8F96-4E88-8E65-998D070D70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E70034-AD08-4A32-82E0-753B6B60E658}"/>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79168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4FE0C-5B07-4D59-B1CD-5B47A31155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FF036CA-AB69-489C-818C-B3F4625CA1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CFB8193-423B-4137-B92B-C769C0628B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266711-E054-4DE4-8054-E14B9E1EA823}"/>
              </a:ext>
            </a:extLst>
          </p:cNvPr>
          <p:cNvSpPr>
            <a:spLocks noGrp="1"/>
          </p:cNvSpPr>
          <p:nvPr>
            <p:ph type="dt" sz="half" idx="10"/>
          </p:nvPr>
        </p:nvSpPr>
        <p:spPr/>
        <p:txBody>
          <a:bodyPr/>
          <a:lstStyle/>
          <a:p>
            <a:fld id="{7E18DB4A-8810-4A10-AD5C-D5E2C667F5B3}" type="datetime1">
              <a:rPr lang="en-US" smtClean="0"/>
              <a:t>6/15/2022</a:t>
            </a:fld>
            <a:endParaRPr lang="en-US" dirty="0"/>
          </a:p>
        </p:txBody>
      </p:sp>
      <p:sp>
        <p:nvSpPr>
          <p:cNvPr id="6" name="Footer Placeholder 5">
            <a:extLst>
              <a:ext uri="{FF2B5EF4-FFF2-40B4-BE49-F238E27FC236}">
                <a16:creationId xmlns:a16="http://schemas.microsoft.com/office/drawing/2014/main" id="{9192AC96-F6AB-4C19-9ABE-06B228C2807A}"/>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15932D0E-9CD7-487B-B2C7-B10F43A5659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162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7B388B-01BA-41C0-9D7A-5A253AB002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C09C9AD-AE19-4A8C-AB1D-D647669C23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C84BE07-FFE6-4291-BA0D-A3BE2DF69E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6/15/2022</a:t>
            </a:fld>
            <a:endParaRPr lang="en-US" dirty="0"/>
          </a:p>
        </p:txBody>
      </p:sp>
      <p:sp>
        <p:nvSpPr>
          <p:cNvPr id="5" name="Footer Placeholder 4">
            <a:extLst>
              <a:ext uri="{FF2B5EF4-FFF2-40B4-BE49-F238E27FC236}">
                <a16:creationId xmlns:a16="http://schemas.microsoft.com/office/drawing/2014/main" id="{75E53221-A01B-4C5C-AE6B-E26EBAD7B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AFBFEE8-6E40-406B-95CA-01A6D72EF5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pic>
        <p:nvPicPr>
          <p:cNvPr id="7" name="Picture 6"/>
          <p:cNvPicPr>
            <a:picLocks noChangeAspect="1"/>
          </p:cNvPicPr>
          <p:nvPr userDrawn="1"/>
        </p:nvPicPr>
        <p:blipFill>
          <a:blip r:embed="rId13"/>
          <a:stretch>
            <a:fillRect/>
          </a:stretch>
        </p:blipFill>
        <p:spPr>
          <a:xfrm>
            <a:off x="8610600" y="6356350"/>
            <a:ext cx="1329267" cy="365125"/>
          </a:xfrm>
          <a:prstGeom prst="rect">
            <a:avLst/>
          </a:prstGeom>
        </p:spPr>
      </p:pic>
    </p:spTree>
    <p:extLst>
      <p:ext uri="{BB962C8B-B14F-4D97-AF65-F5344CB8AC3E}">
        <p14:creationId xmlns:p14="http://schemas.microsoft.com/office/powerpoint/2010/main" val="388538547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dwhite02@mail.ubc.ca" TargetMode="External"/><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comments" Target="../comments/comment2.xml"/><Relationship Id="rId5" Type="http://schemas.openxmlformats.org/officeDocument/2006/relationships/image" Target="../media/image1.png"/><Relationship Id="rId4" Type="http://schemas.openxmlformats.org/officeDocument/2006/relationships/hyperlink" Target="mailto:rachaelm@cpcssn.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4">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Freeform: Shape 26">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F35F80-87D6-4B05-9096-FA5826EF734D}"/>
              </a:ext>
            </a:extLst>
          </p:cNvPr>
          <p:cNvSpPr>
            <a:spLocks noGrp="1"/>
          </p:cNvSpPr>
          <p:nvPr>
            <p:ph type="ctrTitle"/>
          </p:nvPr>
        </p:nvSpPr>
        <p:spPr>
          <a:xfrm>
            <a:off x="1524003" y="1999615"/>
            <a:ext cx="9144000" cy="2764028"/>
          </a:xfrm>
        </p:spPr>
        <p:txBody>
          <a:bodyPr anchor="ctr">
            <a:normAutofit fontScale="90000"/>
          </a:bodyPr>
          <a:lstStyle/>
          <a:p>
            <a:r>
              <a:rPr lang="en-CA" sz="7200" dirty="0"/>
              <a:t>CPCSSN Secure Research Environment (SRE)</a:t>
            </a:r>
          </a:p>
        </p:txBody>
      </p:sp>
      <p:sp>
        <p:nvSpPr>
          <p:cNvPr id="3" name="Subtitle 2">
            <a:extLst>
              <a:ext uri="{FF2B5EF4-FFF2-40B4-BE49-F238E27FC236}">
                <a16:creationId xmlns:a16="http://schemas.microsoft.com/office/drawing/2014/main" id="{55DBD228-00DF-4D97-8F2D-1133B4082D0F}"/>
              </a:ext>
            </a:extLst>
          </p:cNvPr>
          <p:cNvSpPr>
            <a:spLocks noGrp="1"/>
          </p:cNvSpPr>
          <p:nvPr>
            <p:ph type="subTitle" idx="1"/>
          </p:nvPr>
        </p:nvSpPr>
        <p:spPr>
          <a:xfrm>
            <a:off x="1966912" y="5645150"/>
            <a:ext cx="8258176" cy="631825"/>
          </a:xfrm>
        </p:spPr>
        <p:txBody>
          <a:bodyPr anchor="ctr">
            <a:normAutofit/>
          </a:bodyPr>
          <a:lstStyle/>
          <a:p>
            <a:r>
              <a:rPr lang="en-CA" sz="2800"/>
              <a:t>THE ANALYST’S GUIDE</a:t>
            </a:r>
          </a:p>
        </p:txBody>
      </p:sp>
      <p:sp>
        <p:nvSpPr>
          <p:cNvPr id="31" name="Rectangle 30">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descr="A picture containing text, clipart&#10;&#10;Description automatically generated">
            <a:extLst>
              <a:ext uri="{FF2B5EF4-FFF2-40B4-BE49-F238E27FC236}">
                <a16:creationId xmlns:a16="http://schemas.microsoft.com/office/drawing/2014/main" id="{E85374A2-0C86-4990-B9A8-77EFF79F8C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20460" y="557879"/>
            <a:ext cx="2951079" cy="1361185"/>
          </a:xfrm>
          <a:prstGeom prst="rect">
            <a:avLst/>
          </a:prstGeom>
        </p:spPr>
      </p:pic>
    </p:spTree>
    <p:extLst>
      <p:ext uri="{BB962C8B-B14F-4D97-AF65-F5344CB8AC3E}">
        <p14:creationId xmlns:p14="http://schemas.microsoft.com/office/powerpoint/2010/main" val="1401541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A6997E-E506-4F23-8BDF-A2659C670394}"/>
              </a:ext>
            </a:extLst>
          </p:cNvPr>
          <p:cNvSpPr>
            <a:spLocks noGrp="1"/>
          </p:cNvSpPr>
          <p:nvPr>
            <p:ph type="title"/>
          </p:nvPr>
        </p:nvSpPr>
        <p:spPr>
          <a:xfrm>
            <a:off x="589560" y="856180"/>
            <a:ext cx="4560584" cy="1128068"/>
          </a:xfrm>
        </p:spPr>
        <p:txBody>
          <a:bodyPr anchor="ctr">
            <a:normAutofit/>
          </a:bodyPr>
          <a:lstStyle/>
          <a:p>
            <a:r>
              <a:rPr lang="en-CA" sz="3700"/>
              <a:t>Step 6: Linking Tables in SAS</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7372915-613A-4B47-B77D-818BA4E11113}"/>
              </a:ext>
            </a:extLst>
          </p:cNvPr>
          <p:cNvSpPr>
            <a:spLocks noGrp="1"/>
          </p:cNvSpPr>
          <p:nvPr>
            <p:ph idx="1"/>
          </p:nvPr>
        </p:nvSpPr>
        <p:spPr>
          <a:xfrm>
            <a:off x="590719" y="2330505"/>
            <a:ext cx="4559425" cy="3979585"/>
          </a:xfrm>
        </p:spPr>
        <p:txBody>
          <a:bodyPr anchor="ctr">
            <a:normAutofit/>
          </a:bodyPr>
          <a:lstStyle/>
          <a:p>
            <a:pPr marL="0" indent="0">
              <a:buNone/>
            </a:pPr>
            <a:r>
              <a:rPr lang="en-CA" sz="2000" dirty="0"/>
              <a:t>Some things to keep in mind</a:t>
            </a:r>
          </a:p>
          <a:p>
            <a:r>
              <a:rPr lang="en-CA" sz="2000" dirty="0"/>
              <a:t>Your linking variable will most often be the patient ID </a:t>
            </a:r>
          </a:p>
          <a:p>
            <a:r>
              <a:rPr lang="en-CA" sz="2000" dirty="0"/>
              <a:t>Most tables have many observations per patient</a:t>
            </a:r>
          </a:p>
          <a:p>
            <a:r>
              <a:rPr lang="en-CA" sz="2000" dirty="0"/>
              <a:t>It is advisable to create a main table that has your sample of patients (one observation per patient), and to link your other tables (that may have &gt;1 observation per patient) to this main table. </a:t>
            </a:r>
          </a:p>
          <a:p>
            <a:endParaRPr lang="en-CA" sz="2000" dirty="0"/>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 text, application, email&#10;&#10;Description automatically generated">
            <a:extLst>
              <a:ext uri="{FF2B5EF4-FFF2-40B4-BE49-F238E27FC236}">
                <a16:creationId xmlns:a16="http://schemas.microsoft.com/office/drawing/2014/main" id="{E3E9E1EE-40CA-465A-BD53-D6F78CEE3A4C}"/>
              </a:ext>
            </a:extLst>
          </p:cNvPr>
          <p:cNvPicPr>
            <a:picLocks noChangeAspect="1"/>
          </p:cNvPicPr>
          <p:nvPr/>
        </p:nvPicPr>
        <p:blipFill rotWithShape="1">
          <a:blip r:embed="rId2">
            <a:extLst>
              <a:ext uri="{28A0092B-C50C-407E-A947-70E740481C1C}">
                <a14:useLocalDpi xmlns:a14="http://schemas.microsoft.com/office/drawing/2010/main" val="0"/>
              </a:ext>
            </a:extLst>
          </a:blip>
          <a:srcRect r="12210" b="2"/>
          <a:stretch/>
        </p:blipFill>
        <p:spPr>
          <a:xfrm>
            <a:off x="5977788" y="799352"/>
            <a:ext cx="5425410" cy="5259296"/>
          </a:xfrm>
          <a:prstGeom prst="rect">
            <a:avLst/>
          </a:prstGeom>
        </p:spPr>
      </p:pic>
    </p:spTree>
    <p:extLst>
      <p:ext uri="{BB962C8B-B14F-4D97-AF65-F5344CB8AC3E}">
        <p14:creationId xmlns:p14="http://schemas.microsoft.com/office/powerpoint/2010/main" val="2654985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2678ED-E3C6-48F6-B734-712C703AD880}"/>
              </a:ext>
            </a:extLst>
          </p:cNvPr>
          <p:cNvSpPr>
            <a:spLocks noGrp="1"/>
          </p:cNvSpPr>
          <p:nvPr>
            <p:ph type="title"/>
          </p:nvPr>
        </p:nvSpPr>
        <p:spPr>
          <a:xfrm>
            <a:off x="838200" y="365125"/>
            <a:ext cx="10515600" cy="1325563"/>
          </a:xfrm>
        </p:spPr>
        <p:txBody>
          <a:bodyPr>
            <a:normAutofit/>
          </a:bodyPr>
          <a:lstStyle/>
          <a:p>
            <a:r>
              <a:rPr lang="en-CA" sz="5400" b="1"/>
              <a:t>Other Statistics Programs</a:t>
            </a:r>
          </a:p>
        </p:txBody>
      </p:sp>
      <p:sp>
        <p:nvSpPr>
          <p:cNvPr id="3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189D4A-1613-46AA-B73E-2C71E74FA713}"/>
              </a:ext>
            </a:extLst>
          </p:cNvPr>
          <p:cNvSpPr>
            <a:spLocks noGrp="1"/>
          </p:cNvSpPr>
          <p:nvPr>
            <p:ph idx="1"/>
          </p:nvPr>
        </p:nvSpPr>
        <p:spPr>
          <a:xfrm>
            <a:off x="838200" y="1929384"/>
            <a:ext cx="10515600" cy="4251960"/>
          </a:xfrm>
        </p:spPr>
        <p:txBody>
          <a:bodyPr>
            <a:normAutofit fontScale="92500" lnSpcReduction="10000"/>
          </a:bodyPr>
          <a:lstStyle/>
          <a:p>
            <a:pPr marL="0" lvl="0" indent="0">
              <a:buNone/>
            </a:pPr>
            <a:r>
              <a:rPr lang="en-CA" sz="2400" b="1" dirty="0">
                <a:effectLst/>
                <a:latin typeface="+mj-lt"/>
                <a:ea typeface="Calibri" panose="020F0502020204030204" pitchFamily="34" charset="0"/>
                <a:cs typeface="Symbol" panose="05050102010706020507" pitchFamily="18" charset="2"/>
              </a:rPr>
              <a:t>R</a:t>
            </a:r>
          </a:p>
          <a:p>
            <a:r>
              <a:rPr lang="en-CA" sz="1800" dirty="0">
                <a:effectLst/>
                <a:latin typeface="+mj-lt"/>
                <a:ea typeface="Calibri" panose="020F0502020204030204" pitchFamily="34" charset="0"/>
                <a:cs typeface="Symbol" panose="05050102010706020507" pitchFamily="18" charset="2"/>
              </a:rPr>
              <a:t>Sample R database connect script (access the SQL tables using the ODBC connection)</a:t>
            </a:r>
          </a:p>
          <a:p>
            <a:pPr marL="0" lvl="0" indent="0">
              <a:buNone/>
            </a:pPr>
            <a:r>
              <a:rPr lang="en-CA" sz="1800" dirty="0">
                <a:effectLst/>
                <a:latin typeface="+mj-lt"/>
                <a:ea typeface="Calibri" panose="020F0502020204030204" pitchFamily="34" charset="0"/>
                <a:cs typeface="Calibri" panose="020F0502020204030204" pitchFamily="34" charset="0"/>
              </a:rPr>
              <a:t>library(</a:t>
            </a:r>
            <a:r>
              <a:rPr lang="en-CA" sz="1800" dirty="0" err="1">
                <a:effectLst/>
                <a:latin typeface="+mj-lt"/>
                <a:ea typeface="Calibri" panose="020F0502020204030204" pitchFamily="34" charset="0"/>
                <a:cs typeface="Calibri" panose="020F0502020204030204" pitchFamily="34" charset="0"/>
              </a:rPr>
              <a:t>odbc</a:t>
            </a:r>
            <a:r>
              <a:rPr lang="en-CA" sz="1800" dirty="0">
                <a:effectLst/>
                <a:latin typeface="+mj-lt"/>
                <a:ea typeface="Calibri" panose="020F0502020204030204" pitchFamily="34" charset="0"/>
                <a:cs typeface="Calibri" panose="020F0502020204030204" pitchFamily="34" charset="0"/>
              </a:rPr>
              <a:t>)</a:t>
            </a:r>
            <a:br>
              <a:rPr lang="en-CA" sz="1800" dirty="0">
                <a:effectLst/>
                <a:latin typeface="+mj-lt"/>
                <a:ea typeface="Calibri" panose="020F0502020204030204" pitchFamily="34" charset="0"/>
                <a:cs typeface="Calibri" panose="020F0502020204030204" pitchFamily="34" charset="0"/>
              </a:rPr>
            </a:br>
            <a:r>
              <a:rPr lang="en-CA" sz="1800" dirty="0">
                <a:effectLst/>
                <a:latin typeface="+mj-lt"/>
                <a:ea typeface="Calibri" panose="020F0502020204030204" pitchFamily="34" charset="0"/>
                <a:cs typeface="Calibri" panose="020F0502020204030204" pitchFamily="34" charset="0"/>
              </a:rPr>
              <a:t>con &lt;- </a:t>
            </a:r>
            <a:r>
              <a:rPr lang="en-CA" sz="1800" dirty="0" err="1">
                <a:effectLst/>
                <a:latin typeface="+mj-lt"/>
                <a:ea typeface="Calibri" panose="020F0502020204030204" pitchFamily="34" charset="0"/>
                <a:cs typeface="Calibri" panose="020F0502020204030204" pitchFamily="34" charset="0"/>
              </a:rPr>
              <a:t>dbConnect</a:t>
            </a:r>
            <a:r>
              <a:rPr lang="en-CA" sz="1800" dirty="0">
                <a:effectLst/>
                <a:latin typeface="+mj-lt"/>
                <a:ea typeface="Calibri" panose="020F0502020204030204" pitchFamily="34" charset="0"/>
                <a:cs typeface="Calibri" panose="020F0502020204030204" pitchFamily="34" charset="0"/>
              </a:rPr>
              <a:t>(</a:t>
            </a:r>
            <a:r>
              <a:rPr lang="en-CA" sz="1800" dirty="0" err="1">
                <a:effectLst/>
                <a:latin typeface="+mj-lt"/>
                <a:ea typeface="Calibri" panose="020F0502020204030204" pitchFamily="34" charset="0"/>
                <a:cs typeface="Calibri" panose="020F0502020204030204" pitchFamily="34" charset="0"/>
              </a:rPr>
              <a:t>odbc</a:t>
            </a:r>
            <a:r>
              <a:rPr lang="en-CA" sz="1800" dirty="0">
                <a:effectLst/>
                <a:latin typeface="+mj-lt"/>
                <a:ea typeface="Calibri" panose="020F0502020204030204" pitchFamily="34" charset="0"/>
                <a:cs typeface="Calibri" panose="020F0502020204030204" pitchFamily="34" charset="0"/>
              </a:rPr>
              <a:t>(),</a:t>
            </a:r>
            <a:br>
              <a:rPr lang="en-CA" sz="1800" dirty="0">
                <a:effectLst/>
                <a:latin typeface="+mj-lt"/>
                <a:ea typeface="Calibri" panose="020F0502020204030204" pitchFamily="34" charset="0"/>
                <a:cs typeface="Calibri" panose="020F0502020204030204" pitchFamily="34" charset="0"/>
              </a:rPr>
            </a:br>
            <a:r>
              <a:rPr lang="en-CA" sz="1800" dirty="0">
                <a:effectLst/>
                <a:latin typeface="+mj-lt"/>
                <a:ea typeface="Calibri" panose="020F0502020204030204" pitchFamily="34" charset="0"/>
                <a:cs typeface="Calibri" panose="020F0502020204030204" pitchFamily="34" charset="0"/>
              </a:rPr>
              <a:t>            Driver = "</a:t>
            </a:r>
            <a:r>
              <a:rPr lang="en-CA" sz="1800" dirty="0" err="1">
                <a:effectLst/>
                <a:latin typeface="+mj-lt"/>
                <a:ea typeface="Calibri" panose="020F0502020204030204" pitchFamily="34" charset="0"/>
                <a:cs typeface="Calibri" panose="020F0502020204030204" pitchFamily="34" charset="0"/>
              </a:rPr>
              <a:t>SQLServer</a:t>
            </a:r>
            <a:r>
              <a:rPr lang="en-CA" sz="1800" dirty="0">
                <a:effectLst/>
                <a:latin typeface="+mj-lt"/>
                <a:ea typeface="Calibri" panose="020F0502020204030204" pitchFamily="34" charset="0"/>
                <a:cs typeface="Calibri" panose="020F0502020204030204" pitchFamily="34" charset="0"/>
              </a:rPr>
              <a:t>",</a:t>
            </a:r>
            <a:br>
              <a:rPr lang="en-CA" sz="1800" dirty="0">
                <a:effectLst/>
                <a:latin typeface="+mj-lt"/>
                <a:ea typeface="Calibri" panose="020F0502020204030204" pitchFamily="34" charset="0"/>
                <a:cs typeface="Calibri" panose="020F0502020204030204" pitchFamily="34" charset="0"/>
              </a:rPr>
            </a:br>
            <a:r>
              <a:rPr lang="en-CA" sz="1800" dirty="0">
                <a:effectLst/>
                <a:latin typeface="+mj-lt"/>
                <a:ea typeface="Calibri" panose="020F0502020204030204" pitchFamily="34" charset="0"/>
                <a:cs typeface="Calibri" panose="020F0502020204030204" pitchFamily="34" charset="0"/>
              </a:rPr>
              <a:t>            Server = "10.15.1.150",</a:t>
            </a:r>
            <a:br>
              <a:rPr lang="en-CA" sz="1800" dirty="0">
                <a:effectLst/>
                <a:latin typeface="+mj-lt"/>
                <a:ea typeface="Calibri" panose="020F0502020204030204" pitchFamily="34" charset="0"/>
                <a:cs typeface="Calibri" panose="020F0502020204030204" pitchFamily="34" charset="0"/>
              </a:rPr>
            </a:br>
            <a:r>
              <a:rPr lang="en-CA" sz="1800" dirty="0">
                <a:effectLst/>
                <a:latin typeface="+mj-lt"/>
                <a:ea typeface="Calibri" panose="020F0502020204030204" pitchFamily="34" charset="0"/>
                <a:cs typeface="Calibri" panose="020F0502020204030204" pitchFamily="34" charset="0"/>
              </a:rPr>
              <a:t>            Database = "</a:t>
            </a:r>
            <a:r>
              <a:rPr lang="en-CA" sz="1800" dirty="0" err="1">
                <a:effectLst/>
                <a:latin typeface="+mj-lt"/>
                <a:ea typeface="Calibri" panose="020F0502020204030204" pitchFamily="34" charset="0"/>
                <a:cs typeface="Calibri" panose="020F0502020204030204" pitchFamily="34" charset="0"/>
              </a:rPr>
              <a:t>your_database</a:t>
            </a:r>
            <a:r>
              <a:rPr lang="en-CA" sz="1800" dirty="0">
                <a:effectLst/>
                <a:latin typeface="+mj-lt"/>
                <a:ea typeface="Calibri" panose="020F0502020204030204" pitchFamily="34" charset="0"/>
                <a:cs typeface="Calibri" panose="020F0502020204030204" pitchFamily="34" charset="0"/>
              </a:rPr>
              <a:t>",</a:t>
            </a:r>
            <a:br>
              <a:rPr lang="en-CA" sz="1800" dirty="0">
                <a:effectLst/>
                <a:latin typeface="+mj-lt"/>
                <a:ea typeface="Calibri" panose="020F0502020204030204" pitchFamily="34" charset="0"/>
                <a:cs typeface="Calibri" panose="020F0502020204030204" pitchFamily="34" charset="0"/>
              </a:rPr>
            </a:br>
            <a:r>
              <a:rPr lang="en-CA" sz="1800" dirty="0">
                <a:effectLst/>
                <a:latin typeface="+mj-lt"/>
                <a:ea typeface="Calibri" panose="020F0502020204030204" pitchFamily="34" charset="0"/>
                <a:cs typeface="Calibri" panose="020F0502020204030204" pitchFamily="34" charset="0"/>
              </a:rPr>
              <a:t>            UID = "</a:t>
            </a:r>
            <a:r>
              <a:rPr lang="en-CA" sz="1800" dirty="0" err="1">
                <a:effectLst/>
                <a:latin typeface="+mj-lt"/>
                <a:ea typeface="Calibri" panose="020F0502020204030204" pitchFamily="34" charset="0"/>
                <a:cs typeface="Calibri" panose="020F0502020204030204" pitchFamily="34" charset="0"/>
              </a:rPr>
              <a:t>your_user_name</a:t>
            </a:r>
            <a:r>
              <a:rPr lang="en-CA" sz="1800" dirty="0">
                <a:effectLst/>
                <a:latin typeface="+mj-lt"/>
                <a:ea typeface="Calibri" panose="020F0502020204030204" pitchFamily="34" charset="0"/>
                <a:cs typeface="Calibri" panose="020F0502020204030204" pitchFamily="34" charset="0"/>
              </a:rPr>
              <a:t>",</a:t>
            </a:r>
            <a:br>
              <a:rPr lang="en-CA" sz="1800" dirty="0">
                <a:effectLst/>
                <a:latin typeface="+mj-lt"/>
                <a:ea typeface="Calibri" panose="020F0502020204030204" pitchFamily="34" charset="0"/>
                <a:cs typeface="Calibri" panose="020F0502020204030204" pitchFamily="34" charset="0"/>
              </a:rPr>
            </a:br>
            <a:r>
              <a:rPr lang="en-CA" sz="1800" dirty="0">
                <a:effectLst/>
                <a:latin typeface="+mj-lt"/>
                <a:ea typeface="Calibri" panose="020F0502020204030204" pitchFamily="34" charset="0"/>
                <a:cs typeface="Calibri" panose="020F0502020204030204" pitchFamily="34" charset="0"/>
              </a:rPr>
              <a:t>            PWD = </a:t>
            </a:r>
            <a:r>
              <a:rPr lang="en-CA" sz="1800" dirty="0" err="1">
                <a:effectLst/>
                <a:latin typeface="+mj-lt"/>
                <a:ea typeface="Calibri" panose="020F0502020204030204" pitchFamily="34" charset="0"/>
                <a:cs typeface="Calibri" panose="020F0502020204030204" pitchFamily="34" charset="0"/>
              </a:rPr>
              <a:t>rstudioapi</a:t>
            </a:r>
            <a:r>
              <a:rPr lang="en-CA" sz="1800" dirty="0">
                <a:effectLst/>
                <a:latin typeface="+mj-lt"/>
                <a:ea typeface="Calibri" panose="020F0502020204030204" pitchFamily="34" charset="0"/>
                <a:cs typeface="Calibri" panose="020F0502020204030204" pitchFamily="34" charset="0"/>
              </a:rPr>
              <a:t>::</a:t>
            </a:r>
            <a:r>
              <a:rPr lang="en-CA" sz="1800" dirty="0" err="1">
                <a:effectLst/>
                <a:latin typeface="+mj-lt"/>
                <a:ea typeface="Calibri" panose="020F0502020204030204" pitchFamily="34" charset="0"/>
                <a:cs typeface="Calibri" panose="020F0502020204030204" pitchFamily="34" charset="0"/>
              </a:rPr>
              <a:t>askForPassword</a:t>
            </a:r>
            <a:r>
              <a:rPr lang="en-CA" sz="1800" dirty="0">
                <a:effectLst/>
                <a:latin typeface="+mj-lt"/>
                <a:ea typeface="Calibri" panose="020F0502020204030204" pitchFamily="34" charset="0"/>
                <a:cs typeface="Calibri" panose="020F0502020204030204" pitchFamily="34" charset="0"/>
              </a:rPr>
              <a:t>(“your database password ")</a:t>
            </a:r>
            <a:br>
              <a:rPr lang="en-CA" sz="1800" dirty="0">
                <a:effectLst/>
                <a:latin typeface="+mj-lt"/>
                <a:ea typeface="Calibri" panose="020F0502020204030204" pitchFamily="34" charset="0"/>
                <a:cs typeface="Calibri" panose="020F0502020204030204" pitchFamily="34" charset="0"/>
              </a:rPr>
            </a:br>
            <a:r>
              <a:rPr lang="en-CA" sz="1800" dirty="0">
                <a:effectLst/>
                <a:latin typeface="+mj-lt"/>
                <a:ea typeface="Calibri" panose="020F0502020204030204" pitchFamily="34" charset="0"/>
                <a:cs typeface="Calibri" panose="020F0502020204030204" pitchFamily="34" charset="0"/>
              </a:rPr>
              <a:t>                 Port = 1433)</a:t>
            </a:r>
          </a:p>
          <a:p>
            <a:endParaRPr lang="en-CA" sz="1500" dirty="0">
              <a:latin typeface="+mj-lt"/>
            </a:endParaRPr>
          </a:p>
          <a:p>
            <a:pPr marL="0" indent="0">
              <a:buNone/>
            </a:pPr>
            <a:r>
              <a:rPr lang="en-CA" sz="2400" b="1" dirty="0">
                <a:latin typeface="+mj-lt"/>
              </a:rPr>
              <a:t>SPSS</a:t>
            </a:r>
          </a:p>
          <a:p>
            <a:r>
              <a:rPr lang="en-US" sz="1900" b="0" i="0" dirty="0">
                <a:effectLst/>
                <a:latin typeface="+mj-lt"/>
              </a:rPr>
              <a:t>Click on File -&gt; Import Data -&gt; Database -&gt; New Query. </a:t>
            </a:r>
          </a:p>
          <a:p>
            <a:r>
              <a:rPr lang="en-US" sz="1900" b="0" i="0" dirty="0">
                <a:effectLst/>
                <a:latin typeface="+mj-lt"/>
              </a:rPr>
              <a:t>The Database Wizard will appear. Connect your ODBC Data Source that was created for you. </a:t>
            </a:r>
          </a:p>
          <a:p>
            <a:r>
              <a:rPr lang="en-US" sz="1900" dirty="0">
                <a:latin typeface="+mj-lt"/>
              </a:rPr>
              <a:t>Select the tables that you wish to  import. </a:t>
            </a:r>
            <a:endParaRPr lang="en-CA" sz="1900" b="1" dirty="0">
              <a:latin typeface="+mj-lt"/>
            </a:endParaRPr>
          </a:p>
        </p:txBody>
      </p:sp>
    </p:spTree>
    <p:extLst>
      <p:ext uri="{BB962C8B-B14F-4D97-AF65-F5344CB8AC3E}">
        <p14:creationId xmlns:p14="http://schemas.microsoft.com/office/powerpoint/2010/main" val="2360492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Many question marks on black background">
            <a:extLst>
              <a:ext uri="{FF2B5EF4-FFF2-40B4-BE49-F238E27FC236}">
                <a16:creationId xmlns:a16="http://schemas.microsoft.com/office/drawing/2014/main" id="{7815E06F-F4FC-4731-8619-BE533B9D4DB0}"/>
              </a:ext>
            </a:extLst>
          </p:cNvPr>
          <p:cNvPicPr>
            <a:picLocks noChangeAspect="1"/>
          </p:cNvPicPr>
          <p:nvPr/>
        </p:nvPicPr>
        <p:blipFill rotWithShape="1">
          <a:blip r:embed="rId2"/>
          <a:srcRect l="9091" t="16170"/>
          <a:stretch/>
        </p:blipFill>
        <p:spPr>
          <a:xfrm>
            <a:off x="20" y="10"/>
            <a:ext cx="12191980" cy="6857990"/>
          </a:xfrm>
          <a:prstGeom prst="rect">
            <a:avLst/>
          </a:prstGeom>
        </p:spPr>
      </p:pic>
      <p:sp>
        <p:nvSpPr>
          <p:cNvPr id="20" name="Freeform: Shape 19">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133057D-9A2D-4040-8C18-A6B1D60941D6}"/>
              </a:ext>
            </a:extLst>
          </p:cNvPr>
          <p:cNvSpPr>
            <a:spLocks noGrp="1"/>
          </p:cNvSpPr>
          <p:nvPr>
            <p:ph idx="1"/>
          </p:nvPr>
        </p:nvSpPr>
        <p:spPr>
          <a:xfrm>
            <a:off x="520242" y="1774372"/>
            <a:ext cx="4552090" cy="2754086"/>
          </a:xfrm>
        </p:spPr>
        <p:txBody>
          <a:bodyPr anchor="t">
            <a:normAutofit/>
          </a:bodyPr>
          <a:lstStyle/>
          <a:p>
            <a:pPr marL="0" indent="0">
              <a:buNone/>
            </a:pPr>
            <a:r>
              <a:rPr lang="en-CA" sz="1800" dirty="0"/>
              <a:t>Please contact:</a:t>
            </a:r>
          </a:p>
          <a:p>
            <a:pPr marL="0" indent="0">
              <a:buNone/>
            </a:pPr>
            <a:r>
              <a:rPr lang="en-CA" sz="1800" dirty="0"/>
              <a:t>Technical questions (e.g. using </a:t>
            </a:r>
            <a:r>
              <a:rPr lang="en-CA" sz="1800" dirty="0" err="1"/>
              <a:t>openVPN</a:t>
            </a:r>
            <a:r>
              <a:rPr lang="en-CA" sz="1800" dirty="0"/>
              <a:t>, remote desktop login, </a:t>
            </a:r>
            <a:r>
              <a:rPr lang="en-CA" sz="1800" dirty="0" err="1"/>
              <a:t>etc</a:t>
            </a:r>
            <a:r>
              <a:rPr lang="en-CA" sz="1800" dirty="0"/>
              <a:t>):  </a:t>
            </a:r>
            <a:r>
              <a:rPr lang="en-CA" sz="1800" dirty="0">
                <a:hlinkClick r:id="rId3"/>
              </a:rPr>
              <a:t>dwhite02@mail.ubc.ca</a:t>
            </a:r>
            <a:endParaRPr lang="en-CA" sz="1800" dirty="0"/>
          </a:p>
          <a:p>
            <a:pPr marL="0" indent="0">
              <a:buNone/>
            </a:pPr>
            <a:r>
              <a:rPr lang="en-CA" sz="1800" dirty="0"/>
              <a:t>Analyst questions (SQL, SAS, </a:t>
            </a:r>
            <a:r>
              <a:rPr lang="en-CA" sz="1800" dirty="0" err="1"/>
              <a:t>etc</a:t>
            </a:r>
            <a:r>
              <a:rPr lang="en-CA" sz="1800" dirty="0"/>
              <a:t>): </a:t>
            </a:r>
            <a:r>
              <a:rPr lang="en-CA" sz="1800" dirty="0">
                <a:hlinkClick r:id="rId4"/>
              </a:rPr>
              <a:t>rachaelm@cpcssn.org</a:t>
            </a:r>
            <a:endParaRPr lang="en-CA" sz="1800" dirty="0"/>
          </a:p>
        </p:txBody>
      </p:sp>
      <p:pic>
        <p:nvPicPr>
          <p:cNvPr id="2" name="Picture 1"/>
          <p:cNvPicPr>
            <a:picLocks noChangeAspect="1"/>
          </p:cNvPicPr>
          <p:nvPr/>
        </p:nvPicPr>
        <p:blipFill>
          <a:blip r:embed="rId5"/>
          <a:stretch>
            <a:fillRect/>
          </a:stretch>
        </p:blipFill>
        <p:spPr>
          <a:xfrm>
            <a:off x="520242" y="325214"/>
            <a:ext cx="2950720" cy="1359526"/>
          </a:xfrm>
          <a:prstGeom prst="rect">
            <a:avLst/>
          </a:prstGeom>
        </p:spPr>
      </p:pic>
    </p:spTree>
    <p:extLst>
      <p:ext uri="{BB962C8B-B14F-4D97-AF65-F5344CB8AC3E}">
        <p14:creationId xmlns:p14="http://schemas.microsoft.com/office/powerpoint/2010/main" val="476309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Rectangle 3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Rectangle 4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706903-C5CB-4E4D-A753-3E32FA4A6DE3}"/>
              </a:ext>
            </a:extLst>
          </p:cNvPr>
          <p:cNvSpPr>
            <a:spLocks noGrp="1"/>
          </p:cNvSpPr>
          <p:nvPr>
            <p:ph type="title"/>
          </p:nvPr>
        </p:nvSpPr>
        <p:spPr>
          <a:xfrm>
            <a:off x="466722" y="586855"/>
            <a:ext cx="3201366" cy="3387497"/>
          </a:xfrm>
        </p:spPr>
        <p:txBody>
          <a:bodyPr anchor="b">
            <a:normAutofit/>
          </a:bodyPr>
          <a:lstStyle/>
          <a:p>
            <a:pPr algn="r"/>
            <a:r>
              <a:rPr lang="en-CA" sz="4000" dirty="0">
                <a:solidFill>
                  <a:srgbClr val="FFFFFF"/>
                </a:solidFill>
              </a:rPr>
              <a:t>Have these at hand:</a:t>
            </a:r>
          </a:p>
        </p:txBody>
      </p:sp>
      <p:sp>
        <p:nvSpPr>
          <p:cNvPr id="3" name="Content Placeholder 2">
            <a:extLst>
              <a:ext uri="{FF2B5EF4-FFF2-40B4-BE49-F238E27FC236}">
                <a16:creationId xmlns:a16="http://schemas.microsoft.com/office/drawing/2014/main" id="{101E463D-D46F-4EE5-983A-DB0D43707A9F}"/>
              </a:ext>
            </a:extLst>
          </p:cNvPr>
          <p:cNvSpPr>
            <a:spLocks noGrp="1"/>
          </p:cNvSpPr>
          <p:nvPr>
            <p:ph idx="1"/>
          </p:nvPr>
        </p:nvSpPr>
        <p:spPr>
          <a:xfrm>
            <a:off x="4835711" y="586855"/>
            <a:ext cx="6555347" cy="5546047"/>
          </a:xfrm>
        </p:spPr>
        <p:txBody>
          <a:bodyPr anchor="ctr">
            <a:normAutofit/>
          </a:bodyPr>
          <a:lstStyle/>
          <a:p>
            <a:pPr>
              <a:spcBef>
                <a:spcPts val="1200"/>
              </a:spcBef>
              <a:spcAft>
                <a:spcPts val="1200"/>
              </a:spcAft>
              <a:buFont typeface="Wingdings" panose="05000000000000000000" pitchFamily="2" charset="2"/>
              <a:buChar char="q"/>
            </a:pPr>
            <a:r>
              <a:rPr lang="en-CA" sz="2000" dirty="0"/>
              <a:t>VPN password</a:t>
            </a:r>
          </a:p>
          <a:p>
            <a:pPr>
              <a:spcBef>
                <a:spcPts val="1200"/>
              </a:spcBef>
              <a:spcAft>
                <a:spcPts val="1200"/>
              </a:spcAft>
              <a:buFont typeface="Wingdings" panose="05000000000000000000" pitchFamily="2" charset="2"/>
              <a:buChar char="q"/>
            </a:pPr>
            <a:r>
              <a:rPr lang="en-CA" sz="2000" dirty="0"/>
              <a:t>Remote Desktop username and password</a:t>
            </a:r>
          </a:p>
          <a:p>
            <a:pPr>
              <a:spcBef>
                <a:spcPts val="1200"/>
              </a:spcBef>
              <a:spcAft>
                <a:spcPts val="1200"/>
              </a:spcAft>
              <a:buFont typeface="Wingdings" panose="05000000000000000000" pitchFamily="2" charset="2"/>
              <a:buChar char="q"/>
            </a:pPr>
            <a:r>
              <a:rPr lang="en-CA" sz="2000" dirty="0"/>
              <a:t>IP address of your Virtual Machine (VM)</a:t>
            </a:r>
          </a:p>
          <a:p>
            <a:pPr>
              <a:spcBef>
                <a:spcPts val="1200"/>
              </a:spcBef>
              <a:spcAft>
                <a:spcPts val="1200"/>
              </a:spcAft>
              <a:buFont typeface="Wingdings" panose="05000000000000000000" pitchFamily="2" charset="2"/>
              <a:buChar char="q"/>
            </a:pPr>
            <a:r>
              <a:rPr lang="en-CA" sz="2000" dirty="0"/>
              <a:t>Database username and password</a:t>
            </a:r>
          </a:p>
          <a:p>
            <a:pPr>
              <a:spcBef>
                <a:spcPts val="1200"/>
              </a:spcBef>
              <a:spcAft>
                <a:spcPts val="1200"/>
              </a:spcAft>
              <a:buFont typeface="Wingdings" panose="05000000000000000000" pitchFamily="2" charset="2"/>
              <a:buChar char="q"/>
            </a:pPr>
            <a:r>
              <a:rPr lang="en-CA" sz="2000" dirty="0"/>
              <a:t>IP address of the database server: 10.15.1.150</a:t>
            </a:r>
          </a:p>
          <a:p>
            <a:pPr>
              <a:spcBef>
                <a:spcPts val="1200"/>
              </a:spcBef>
              <a:spcAft>
                <a:spcPts val="1200"/>
              </a:spcAft>
              <a:buFont typeface="Wingdings" panose="05000000000000000000" pitchFamily="2" charset="2"/>
              <a:buChar char="q"/>
            </a:pPr>
            <a:r>
              <a:rPr lang="en-CA" sz="2000" dirty="0"/>
              <a:t>Name of your SQL Database</a:t>
            </a:r>
          </a:p>
          <a:p>
            <a:pPr>
              <a:spcBef>
                <a:spcPts val="1200"/>
              </a:spcBef>
              <a:spcAft>
                <a:spcPts val="1200"/>
              </a:spcAft>
              <a:buFont typeface="Wingdings" panose="05000000000000000000" pitchFamily="2" charset="2"/>
              <a:buChar char="q"/>
            </a:pPr>
            <a:r>
              <a:rPr lang="en-CA" sz="2000" dirty="0"/>
              <a:t>Name of your ODBC Data Source</a:t>
            </a:r>
          </a:p>
          <a:p>
            <a:pPr marL="0" indent="0">
              <a:buNone/>
            </a:pPr>
            <a:endParaRPr lang="en-CA" sz="2000" dirty="0"/>
          </a:p>
        </p:txBody>
      </p:sp>
      <p:pic>
        <p:nvPicPr>
          <p:cNvPr id="4" name="Picture 3"/>
          <p:cNvPicPr>
            <a:picLocks noChangeAspect="1"/>
          </p:cNvPicPr>
          <p:nvPr/>
        </p:nvPicPr>
        <p:blipFill>
          <a:blip r:embed="rId2"/>
          <a:stretch>
            <a:fillRect/>
          </a:stretch>
        </p:blipFill>
        <p:spPr>
          <a:xfrm>
            <a:off x="11059063" y="6408906"/>
            <a:ext cx="718215" cy="330913"/>
          </a:xfrm>
          <a:prstGeom prst="rect">
            <a:avLst/>
          </a:prstGeom>
        </p:spPr>
      </p:pic>
    </p:spTree>
    <p:extLst>
      <p:ext uri="{BB962C8B-B14F-4D97-AF65-F5344CB8AC3E}">
        <p14:creationId xmlns:p14="http://schemas.microsoft.com/office/powerpoint/2010/main" val="2390749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0DE05D-49DE-44D2-AFAB-1D67694DA8B7}"/>
              </a:ext>
            </a:extLst>
          </p:cNvPr>
          <p:cNvSpPr>
            <a:spLocks noGrp="1"/>
          </p:cNvSpPr>
          <p:nvPr>
            <p:ph type="title"/>
          </p:nvPr>
        </p:nvSpPr>
        <p:spPr>
          <a:xfrm>
            <a:off x="841248" y="334644"/>
            <a:ext cx="10509504" cy="1076914"/>
          </a:xfrm>
        </p:spPr>
        <p:txBody>
          <a:bodyPr anchor="ctr">
            <a:normAutofit/>
          </a:bodyPr>
          <a:lstStyle/>
          <a:p>
            <a:r>
              <a:rPr lang="en-CA" sz="4000" dirty="0"/>
              <a:t>Step 1: Login to the SRE</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Rounded Corners 3">
            <a:extLst>
              <a:ext uri="{FF2B5EF4-FFF2-40B4-BE49-F238E27FC236}">
                <a16:creationId xmlns:a16="http://schemas.microsoft.com/office/drawing/2014/main" id="{DF3C65AD-53B3-495C-9926-E08942549C2B}"/>
              </a:ext>
            </a:extLst>
          </p:cNvPr>
          <p:cNvSpPr/>
          <p:nvPr/>
        </p:nvSpPr>
        <p:spPr>
          <a:xfrm>
            <a:off x="838200" y="2474366"/>
            <a:ext cx="10506456" cy="1360627"/>
          </a:xfrm>
          <a:prstGeom prst="roundRect">
            <a:avLst>
              <a:gd name="adj" fmla="val 10000"/>
            </a:avLst>
          </a:prstGeom>
        </p:spPr>
        <p:style>
          <a:lnRef idx="0">
            <a:schemeClr val="dk2">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6" name="Rectangle 5" descr="Browser Window">
            <a:extLst>
              <a:ext uri="{FF2B5EF4-FFF2-40B4-BE49-F238E27FC236}">
                <a16:creationId xmlns:a16="http://schemas.microsoft.com/office/drawing/2014/main" id="{E582565E-139A-4DE1-A787-9F0CC41E9805}"/>
              </a:ext>
            </a:extLst>
          </p:cNvPr>
          <p:cNvSpPr/>
          <p:nvPr/>
        </p:nvSpPr>
        <p:spPr>
          <a:xfrm>
            <a:off x="1249789" y="2780507"/>
            <a:ext cx="748344" cy="748344"/>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2">
            <a:schemeClr val="lt2">
              <a:alpha val="0"/>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FD5E7FFA-DE72-4115-A1FC-1EBC41548285}"/>
              </a:ext>
            </a:extLst>
          </p:cNvPr>
          <p:cNvSpPr/>
          <p:nvPr/>
        </p:nvSpPr>
        <p:spPr>
          <a:xfrm>
            <a:off x="2409724" y="2474366"/>
            <a:ext cx="4727905" cy="1360627"/>
          </a:xfrm>
          <a:custGeom>
            <a:avLst/>
            <a:gdLst>
              <a:gd name="connsiteX0" fmla="*/ 0 w 4727905"/>
              <a:gd name="connsiteY0" fmla="*/ 0 h 1360627"/>
              <a:gd name="connsiteX1" fmla="*/ 4727905 w 4727905"/>
              <a:gd name="connsiteY1" fmla="*/ 0 h 1360627"/>
              <a:gd name="connsiteX2" fmla="*/ 4727905 w 4727905"/>
              <a:gd name="connsiteY2" fmla="*/ 1360627 h 1360627"/>
              <a:gd name="connsiteX3" fmla="*/ 0 w 4727905"/>
              <a:gd name="connsiteY3" fmla="*/ 1360627 h 1360627"/>
              <a:gd name="connsiteX4" fmla="*/ 0 w 4727905"/>
              <a:gd name="connsiteY4" fmla="*/ 0 h 1360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7905" h="1360627">
                <a:moveTo>
                  <a:pt x="0" y="0"/>
                </a:moveTo>
                <a:lnTo>
                  <a:pt x="4727905" y="0"/>
                </a:lnTo>
                <a:lnTo>
                  <a:pt x="4727905" y="1360627"/>
                </a:lnTo>
                <a:lnTo>
                  <a:pt x="0" y="1360627"/>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44000" tIns="144000" rIns="144000" bIns="144000" numCol="1" spcCol="1270" anchor="ctr" anchorCtr="0">
            <a:noAutofit/>
          </a:bodyPr>
          <a:lstStyle/>
          <a:p>
            <a:pPr marL="0" lvl="0" indent="0" algn="l" defTabSz="1111250">
              <a:lnSpc>
                <a:spcPct val="100000"/>
              </a:lnSpc>
              <a:spcBef>
                <a:spcPct val="0"/>
              </a:spcBef>
              <a:spcAft>
                <a:spcPct val="35000"/>
              </a:spcAft>
              <a:buNone/>
            </a:pPr>
            <a:r>
              <a:rPr lang="en-CA" sz="2500" kern="1200" dirty="0"/>
              <a:t>OpenVPN Connection*</a:t>
            </a:r>
            <a:endParaRPr lang="en-US" sz="2500" kern="1200" dirty="0"/>
          </a:p>
        </p:txBody>
      </p:sp>
      <p:sp>
        <p:nvSpPr>
          <p:cNvPr id="8" name="Freeform: Shape 7">
            <a:extLst>
              <a:ext uri="{FF2B5EF4-FFF2-40B4-BE49-F238E27FC236}">
                <a16:creationId xmlns:a16="http://schemas.microsoft.com/office/drawing/2014/main" id="{9289CD93-D308-4A93-8393-D78E6CB68103}"/>
              </a:ext>
            </a:extLst>
          </p:cNvPr>
          <p:cNvSpPr/>
          <p:nvPr/>
        </p:nvSpPr>
        <p:spPr>
          <a:xfrm>
            <a:off x="7137629" y="2474366"/>
            <a:ext cx="4207026" cy="1360627"/>
          </a:xfrm>
          <a:custGeom>
            <a:avLst/>
            <a:gdLst>
              <a:gd name="connsiteX0" fmla="*/ 0 w 4207026"/>
              <a:gd name="connsiteY0" fmla="*/ 0 h 1360627"/>
              <a:gd name="connsiteX1" fmla="*/ 4207026 w 4207026"/>
              <a:gd name="connsiteY1" fmla="*/ 0 h 1360627"/>
              <a:gd name="connsiteX2" fmla="*/ 4207026 w 4207026"/>
              <a:gd name="connsiteY2" fmla="*/ 1360627 h 1360627"/>
              <a:gd name="connsiteX3" fmla="*/ 0 w 4207026"/>
              <a:gd name="connsiteY3" fmla="*/ 1360627 h 1360627"/>
              <a:gd name="connsiteX4" fmla="*/ 0 w 4207026"/>
              <a:gd name="connsiteY4" fmla="*/ 0 h 1360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07026" h="1360627">
                <a:moveTo>
                  <a:pt x="0" y="0"/>
                </a:moveTo>
                <a:lnTo>
                  <a:pt x="4207026" y="0"/>
                </a:lnTo>
                <a:lnTo>
                  <a:pt x="4207026" y="1360627"/>
                </a:lnTo>
                <a:lnTo>
                  <a:pt x="0" y="1360627"/>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44000" tIns="144000" rIns="144000" bIns="144000" numCol="1" spcCol="1270" anchor="ctr" anchorCtr="0">
            <a:noAutofit/>
          </a:bodyPr>
          <a:lstStyle/>
          <a:p>
            <a:pPr marL="0" lvl="0" indent="0" algn="l" defTabSz="666750">
              <a:lnSpc>
                <a:spcPct val="100000"/>
              </a:lnSpc>
              <a:spcBef>
                <a:spcPct val="0"/>
              </a:spcBef>
              <a:spcAft>
                <a:spcPct val="35000"/>
              </a:spcAft>
              <a:buNone/>
            </a:pPr>
            <a:endParaRPr lang="en-US" sz="1500" kern="1200" dirty="0"/>
          </a:p>
        </p:txBody>
      </p:sp>
      <p:sp>
        <p:nvSpPr>
          <p:cNvPr id="15" name="Rectangle: Rounded Corners 14">
            <a:extLst>
              <a:ext uri="{FF2B5EF4-FFF2-40B4-BE49-F238E27FC236}">
                <a16:creationId xmlns:a16="http://schemas.microsoft.com/office/drawing/2014/main" id="{9FA5AA5E-5C6C-4C24-820E-2CCDE44F6DDE}"/>
              </a:ext>
            </a:extLst>
          </p:cNvPr>
          <p:cNvSpPr/>
          <p:nvPr/>
        </p:nvSpPr>
        <p:spPr>
          <a:xfrm>
            <a:off x="838200" y="4141134"/>
            <a:ext cx="10506456" cy="1360627"/>
          </a:xfrm>
          <a:prstGeom prst="roundRect">
            <a:avLst>
              <a:gd name="adj" fmla="val 10000"/>
            </a:avLst>
          </a:prstGeom>
        </p:spPr>
        <p:style>
          <a:lnRef idx="0">
            <a:schemeClr val="dk2">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7" name="Rectangle 16" descr="Browser Window">
            <a:extLst>
              <a:ext uri="{FF2B5EF4-FFF2-40B4-BE49-F238E27FC236}">
                <a16:creationId xmlns:a16="http://schemas.microsoft.com/office/drawing/2014/main" id="{7EC3A6E8-1DD4-4A97-9CEF-5F5366854ECE}"/>
              </a:ext>
            </a:extLst>
          </p:cNvPr>
          <p:cNvSpPr/>
          <p:nvPr/>
        </p:nvSpPr>
        <p:spPr>
          <a:xfrm>
            <a:off x="1249789" y="4403905"/>
            <a:ext cx="748344" cy="748344"/>
          </a:xfrm>
          <a:prstGeom prst="rect">
            <a:avLst/>
          </a:prstGeom>
          <a: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2">
            <a:schemeClr val="lt2">
              <a:alpha val="0"/>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18" name="TextBox 17">
            <a:extLst>
              <a:ext uri="{FF2B5EF4-FFF2-40B4-BE49-F238E27FC236}">
                <a16:creationId xmlns:a16="http://schemas.microsoft.com/office/drawing/2014/main" id="{40F973E7-DDFC-471E-AA54-A91272F2BF5F}"/>
              </a:ext>
            </a:extLst>
          </p:cNvPr>
          <p:cNvSpPr txBox="1"/>
          <p:nvPr/>
        </p:nvSpPr>
        <p:spPr>
          <a:xfrm>
            <a:off x="2552700" y="4413585"/>
            <a:ext cx="3807709" cy="754053"/>
          </a:xfrm>
          <a:prstGeom prst="rect">
            <a:avLst/>
          </a:prstGeom>
          <a:noFill/>
        </p:spPr>
        <p:txBody>
          <a:bodyPr wrap="none" rtlCol="0">
            <a:spAutoFit/>
          </a:bodyPr>
          <a:lstStyle/>
          <a:p>
            <a:r>
              <a:rPr lang="en-CA" sz="2500" kern="1200" dirty="0"/>
              <a:t>Microsoft Remote Desktop</a:t>
            </a:r>
            <a:endParaRPr lang="en-US" sz="2500" kern="1200" dirty="0"/>
          </a:p>
          <a:p>
            <a:endParaRPr lang="en-CA" dirty="0"/>
          </a:p>
        </p:txBody>
      </p:sp>
      <p:pic>
        <p:nvPicPr>
          <p:cNvPr id="3" name="Picture 2"/>
          <p:cNvPicPr>
            <a:picLocks noChangeAspect="1"/>
          </p:cNvPicPr>
          <p:nvPr/>
        </p:nvPicPr>
        <p:blipFill>
          <a:blip r:embed="rId5"/>
          <a:stretch>
            <a:fillRect/>
          </a:stretch>
        </p:blipFill>
        <p:spPr>
          <a:xfrm>
            <a:off x="9730596" y="6063579"/>
            <a:ext cx="1308582" cy="602921"/>
          </a:xfrm>
          <a:prstGeom prst="rect">
            <a:avLst/>
          </a:prstGeom>
        </p:spPr>
      </p:pic>
      <p:sp>
        <p:nvSpPr>
          <p:cNvPr id="16" name="TextBox 15">
            <a:extLst>
              <a:ext uri="{FF2B5EF4-FFF2-40B4-BE49-F238E27FC236}">
                <a16:creationId xmlns:a16="http://schemas.microsoft.com/office/drawing/2014/main" id="{CDF7944F-EE24-4C02-8A35-2E2E10F4D49B}"/>
              </a:ext>
            </a:extLst>
          </p:cNvPr>
          <p:cNvSpPr txBox="1"/>
          <p:nvPr/>
        </p:nvSpPr>
        <p:spPr>
          <a:xfrm>
            <a:off x="838200" y="1767119"/>
            <a:ext cx="5976123" cy="584775"/>
          </a:xfrm>
          <a:prstGeom prst="rect">
            <a:avLst/>
          </a:prstGeom>
          <a:noFill/>
        </p:spPr>
        <p:txBody>
          <a:bodyPr wrap="none" rtlCol="0">
            <a:spAutoFit/>
          </a:bodyPr>
          <a:lstStyle/>
          <a:p>
            <a:r>
              <a:rPr lang="en-US" sz="3200" dirty="0"/>
              <a:t>There are 2 components required:</a:t>
            </a:r>
          </a:p>
        </p:txBody>
      </p:sp>
      <p:sp>
        <p:nvSpPr>
          <p:cNvPr id="10" name="TextBox 9">
            <a:extLst>
              <a:ext uri="{FF2B5EF4-FFF2-40B4-BE49-F238E27FC236}">
                <a16:creationId xmlns:a16="http://schemas.microsoft.com/office/drawing/2014/main" id="{E46D9DEB-1B49-4836-985D-CA8075287B95}"/>
              </a:ext>
            </a:extLst>
          </p:cNvPr>
          <p:cNvSpPr txBox="1"/>
          <p:nvPr/>
        </p:nvSpPr>
        <p:spPr>
          <a:xfrm>
            <a:off x="1042737" y="5727032"/>
            <a:ext cx="8245642" cy="369332"/>
          </a:xfrm>
          <a:prstGeom prst="rect">
            <a:avLst/>
          </a:prstGeom>
          <a:noFill/>
        </p:spPr>
        <p:txBody>
          <a:bodyPr wrap="square" rtlCol="0">
            <a:spAutoFit/>
          </a:bodyPr>
          <a:lstStyle/>
          <a:p>
            <a:r>
              <a:rPr lang="en-CA" dirty="0"/>
              <a:t>*technical details are provided in the </a:t>
            </a:r>
            <a:r>
              <a:rPr lang="en-CA" b="1" i="1" dirty="0"/>
              <a:t>SRE User Guide</a:t>
            </a:r>
          </a:p>
        </p:txBody>
      </p:sp>
    </p:spTree>
    <p:extLst>
      <p:ext uri="{BB962C8B-B14F-4D97-AF65-F5344CB8AC3E}">
        <p14:creationId xmlns:p14="http://schemas.microsoft.com/office/powerpoint/2010/main" val="321651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DE05D-49DE-44D2-AFAB-1D67694DA8B7}"/>
              </a:ext>
            </a:extLst>
          </p:cNvPr>
          <p:cNvSpPr>
            <a:spLocks noGrp="1"/>
          </p:cNvSpPr>
          <p:nvPr>
            <p:ph type="title"/>
          </p:nvPr>
        </p:nvSpPr>
        <p:spPr>
          <a:xfrm>
            <a:off x="841248" y="334644"/>
            <a:ext cx="10509504" cy="1076914"/>
          </a:xfrm>
        </p:spPr>
        <p:txBody>
          <a:bodyPr anchor="ctr">
            <a:normAutofit/>
          </a:bodyPr>
          <a:lstStyle/>
          <a:p>
            <a:r>
              <a:rPr lang="en-CA" sz="4000" dirty="0"/>
              <a:t>Remote Desktop Connection Dialog</a:t>
            </a:r>
          </a:p>
        </p:txBody>
      </p:sp>
      <p:sp>
        <p:nvSpPr>
          <p:cNvPr id="15" name="TextBox 14">
            <a:extLst>
              <a:ext uri="{FF2B5EF4-FFF2-40B4-BE49-F238E27FC236}">
                <a16:creationId xmlns:a16="http://schemas.microsoft.com/office/drawing/2014/main" id="{FF47948F-6EA0-445D-8458-EE2E79862571}"/>
              </a:ext>
            </a:extLst>
          </p:cNvPr>
          <p:cNvSpPr txBox="1"/>
          <p:nvPr/>
        </p:nvSpPr>
        <p:spPr>
          <a:xfrm>
            <a:off x="6322085" y="1780424"/>
            <a:ext cx="5028667" cy="3139321"/>
          </a:xfrm>
          <a:prstGeom prst="rect">
            <a:avLst/>
          </a:prstGeom>
          <a:noFill/>
        </p:spPr>
        <p:txBody>
          <a:bodyPr wrap="square" rtlCol="0">
            <a:spAutoFit/>
          </a:bodyPr>
          <a:lstStyle/>
          <a:p>
            <a:pPr marL="342900" indent="-342900">
              <a:buAutoNum type="arabicPeriod"/>
            </a:pPr>
            <a:r>
              <a:rPr lang="en-CA" dirty="0"/>
              <a:t>Enter the Computer IP Address.  This is unique to each SRE Project and is provided by the SRE Systems Administrator:</a:t>
            </a:r>
          </a:p>
          <a:p>
            <a:pPr marL="800100" lvl="1" indent="-342900">
              <a:buFont typeface="Arial" panose="020B0604020202020204" pitchFamily="34" charset="0"/>
              <a:buChar char="•"/>
            </a:pPr>
            <a:r>
              <a:rPr lang="en-CA" b="1" dirty="0"/>
              <a:t>10.15.1.xxx</a:t>
            </a:r>
          </a:p>
          <a:p>
            <a:pPr marL="342900" indent="-342900">
              <a:buAutoNum type="arabicPeriod"/>
            </a:pPr>
            <a:r>
              <a:rPr lang="en-CA" dirty="0"/>
              <a:t>Enter your SRE username</a:t>
            </a:r>
          </a:p>
          <a:p>
            <a:pPr marL="800100" lvl="1" indent="-342900">
              <a:buFont typeface="Arial" panose="020B0604020202020204" pitchFamily="34" charset="0"/>
              <a:buChar char="•"/>
            </a:pPr>
            <a:r>
              <a:rPr lang="en-CA" dirty="0"/>
              <a:t>If a different username is populated, select </a:t>
            </a:r>
            <a:r>
              <a:rPr lang="en-CA" b="1" dirty="0"/>
              <a:t>Show </a:t>
            </a:r>
            <a:r>
              <a:rPr lang="en-CA" b="1" u="sng" dirty="0"/>
              <a:t>O</a:t>
            </a:r>
            <a:r>
              <a:rPr lang="en-CA" b="1" dirty="0"/>
              <a:t>ptions </a:t>
            </a:r>
            <a:r>
              <a:rPr lang="en-CA" dirty="0"/>
              <a:t>and then enter your SRE username provided by the SRE System Administrator</a:t>
            </a:r>
          </a:p>
          <a:p>
            <a:pPr marL="342900" indent="-342900">
              <a:buAutoNum type="arabicPeriod"/>
            </a:pPr>
            <a:r>
              <a:rPr lang="en-CA" dirty="0"/>
              <a:t>You will be prompted for your password when you login</a:t>
            </a:r>
          </a:p>
        </p:txBody>
      </p:sp>
      <p:pic>
        <p:nvPicPr>
          <p:cNvPr id="5" name="Picture 4">
            <a:extLst>
              <a:ext uri="{FF2B5EF4-FFF2-40B4-BE49-F238E27FC236}">
                <a16:creationId xmlns:a16="http://schemas.microsoft.com/office/drawing/2014/main" id="{B6CA8A37-B222-4FFA-9AA9-2E0BC39A729E}"/>
              </a:ext>
            </a:extLst>
          </p:cNvPr>
          <p:cNvPicPr>
            <a:picLocks noChangeAspect="1"/>
          </p:cNvPicPr>
          <p:nvPr/>
        </p:nvPicPr>
        <p:blipFill>
          <a:blip r:embed="rId2"/>
          <a:stretch>
            <a:fillRect/>
          </a:stretch>
        </p:blipFill>
        <p:spPr>
          <a:xfrm>
            <a:off x="1082572" y="1628024"/>
            <a:ext cx="5013428" cy="3178085"/>
          </a:xfrm>
          <a:prstGeom prst="rect">
            <a:avLst/>
          </a:prstGeom>
        </p:spPr>
      </p:pic>
      <p:sp>
        <p:nvSpPr>
          <p:cNvPr id="3" name="Rectangle 2">
            <a:extLst>
              <a:ext uri="{FF2B5EF4-FFF2-40B4-BE49-F238E27FC236}">
                <a16:creationId xmlns:a16="http://schemas.microsoft.com/office/drawing/2014/main" id="{C72C509F-24C3-43B9-BC14-42E1ED8FDF82}"/>
              </a:ext>
            </a:extLst>
          </p:cNvPr>
          <p:cNvSpPr/>
          <p:nvPr/>
        </p:nvSpPr>
        <p:spPr>
          <a:xfrm>
            <a:off x="2582779" y="3166282"/>
            <a:ext cx="351490" cy="1063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0801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DE05D-49DE-44D2-AFAB-1D67694DA8B7}"/>
              </a:ext>
            </a:extLst>
          </p:cNvPr>
          <p:cNvSpPr>
            <a:spLocks noGrp="1"/>
          </p:cNvSpPr>
          <p:nvPr>
            <p:ph type="title"/>
          </p:nvPr>
        </p:nvSpPr>
        <p:spPr>
          <a:xfrm>
            <a:off x="841248" y="334644"/>
            <a:ext cx="10509504" cy="1076914"/>
          </a:xfrm>
        </p:spPr>
        <p:txBody>
          <a:bodyPr anchor="ctr">
            <a:normAutofit/>
          </a:bodyPr>
          <a:lstStyle/>
          <a:p>
            <a:r>
              <a:rPr lang="en-CA" sz="4000" dirty="0"/>
              <a:t>Step 2: SQL Server Database Access</a:t>
            </a:r>
          </a:p>
        </p:txBody>
      </p:sp>
      <p:sp>
        <p:nvSpPr>
          <p:cNvPr id="4" name="Rectangle: Rounded Corners 3">
            <a:extLst>
              <a:ext uri="{FF2B5EF4-FFF2-40B4-BE49-F238E27FC236}">
                <a16:creationId xmlns:a16="http://schemas.microsoft.com/office/drawing/2014/main" id="{DF3C65AD-53B3-495C-9926-E08942549C2B}"/>
              </a:ext>
            </a:extLst>
          </p:cNvPr>
          <p:cNvSpPr/>
          <p:nvPr/>
        </p:nvSpPr>
        <p:spPr>
          <a:xfrm>
            <a:off x="838200" y="2474366"/>
            <a:ext cx="10506456" cy="1360627"/>
          </a:xfrm>
          <a:prstGeom prst="roundRect">
            <a:avLst>
              <a:gd name="adj" fmla="val 10000"/>
            </a:avLst>
          </a:prstGeom>
        </p:spPr>
        <p:style>
          <a:lnRef idx="0">
            <a:schemeClr val="dk2">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6" name="Rectangle 5" descr="Browser Window">
            <a:extLst>
              <a:ext uri="{FF2B5EF4-FFF2-40B4-BE49-F238E27FC236}">
                <a16:creationId xmlns:a16="http://schemas.microsoft.com/office/drawing/2014/main" id="{E582565E-139A-4DE1-A787-9F0CC41E9805}"/>
              </a:ext>
            </a:extLst>
          </p:cNvPr>
          <p:cNvSpPr/>
          <p:nvPr/>
        </p:nvSpPr>
        <p:spPr>
          <a:xfrm>
            <a:off x="1249789" y="2780507"/>
            <a:ext cx="748344" cy="748344"/>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2">
            <a:schemeClr val="lt2">
              <a:alpha val="0"/>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FD5E7FFA-DE72-4115-A1FC-1EBC41548285}"/>
              </a:ext>
            </a:extLst>
          </p:cNvPr>
          <p:cNvSpPr/>
          <p:nvPr/>
        </p:nvSpPr>
        <p:spPr>
          <a:xfrm>
            <a:off x="2409724" y="2474366"/>
            <a:ext cx="4727905" cy="1360627"/>
          </a:xfrm>
          <a:custGeom>
            <a:avLst/>
            <a:gdLst>
              <a:gd name="connsiteX0" fmla="*/ 0 w 4727905"/>
              <a:gd name="connsiteY0" fmla="*/ 0 h 1360627"/>
              <a:gd name="connsiteX1" fmla="*/ 4727905 w 4727905"/>
              <a:gd name="connsiteY1" fmla="*/ 0 h 1360627"/>
              <a:gd name="connsiteX2" fmla="*/ 4727905 w 4727905"/>
              <a:gd name="connsiteY2" fmla="*/ 1360627 h 1360627"/>
              <a:gd name="connsiteX3" fmla="*/ 0 w 4727905"/>
              <a:gd name="connsiteY3" fmla="*/ 1360627 h 1360627"/>
              <a:gd name="connsiteX4" fmla="*/ 0 w 4727905"/>
              <a:gd name="connsiteY4" fmla="*/ 0 h 1360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7905" h="1360627">
                <a:moveTo>
                  <a:pt x="0" y="0"/>
                </a:moveTo>
                <a:lnTo>
                  <a:pt x="4727905" y="0"/>
                </a:lnTo>
                <a:lnTo>
                  <a:pt x="4727905" y="1360627"/>
                </a:lnTo>
                <a:lnTo>
                  <a:pt x="0" y="1360627"/>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44000" tIns="144000" rIns="144000" bIns="144000" numCol="1" spcCol="1270" anchor="ctr" anchorCtr="0">
            <a:noAutofit/>
          </a:bodyPr>
          <a:lstStyle/>
          <a:p>
            <a:pPr marL="0" lvl="0" indent="0" algn="l" defTabSz="1111250">
              <a:lnSpc>
                <a:spcPct val="100000"/>
              </a:lnSpc>
              <a:spcBef>
                <a:spcPct val="0"/>
              </a:spcBef>
              <a:spcAft>
                <a:spcPct val="35000"/>
              </a:spcAft>
              <a:buNone/>
            </a:pPr>
            <a:r>
              <a:rPr lang="en-CA" sz="2500" kern="1200" dirty="0"/>
              <a:t>SQL Server Management Studio</a:t>
            </a:r>
            <a:endParaRPr lang="en-US" sz="2500" kern="1200" dirty="0"/>
          </a:p>
        </p:txBody>
      </p:sp>
      <p:sp>
        <p:nvSpPr>
          <p:cNvPr id="8" name="Freeform: Shape 7">
            <a:extLst>
              <a:ext uri="{FF2B5EF4-FFF2-40B4-BE49-F238E27FC236}">
                <a16:creationId xmlns:a16="http://schemas.microsoft.com/office/drawing/2014/main" id="{9289CD93-D308-4A93-8393-D78E6CB68103}"/>
              </a:ext>
            </a:extLst>
          </p:cNvPr>
          <p:cNvSpPr/>
          <p:nvPr/>
        </p:nvSpPr>
        <p:spPr>
          <a:xfrm>
            <a:off x="7137629" y="2474366"/>
            <a:ext cx="4207026" cy="1360627"/>
          </a:xfrm>
          <a:custGeom>
            <a:avLst/>
            <a:gdLst>
              <a:gd name="connsiteX0" fmla="*/ 0 w 4207026"/>
              <a:gd name="connsiteY0" fmla="*/ 0 h 1360627"/>
              <a:gd name="connsiteX1" fmla="*/ 4207026 w 4207026"/>
              <a:gd name="connsiteY1" fmla="*/ 0 h 1360627"/>
              <a:gd name="connsiteX2" fmla="*/ 4207026 w 4207026"/>
              <a:gd name="connsiteY2" fmla="*/ 1360627 h 1360627"/>
              <a:gd name="connsiteX3" fmla="*/ 0 w 4207026"/>
              <a:gd name="connsiteY3" fmla="*/ 1360627 h 1360627"/>
              <a:gd name="connsiteX4" fmla="*/ 0 w 4207026"/>
              <a:gd name="connsiteY4" fmla="*/ 0 h 1360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07026" h="1360627">
                <a:moveTo>
                  <a:pt x="0" y="0"/>
                </a:moveTo>
                <a:lnTo>
                  <a:pt x="4207026" y="0"/>
                </a:lnTo>
                <a:lnTo>
                  <a:pt x="4207026" y="1360627"/>
                </a:lnTo>
                <a:lnTo>
                  <a:pt x="0" y="1360627"/>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44000" tIns="144000" rIns="144000" bIns="144000" numCol="1" spcCol="1270" anchor="ctr" anchorCtr="0">
            <a:noAutofit/>
          </a:bodyPr>
          <a:lstStyle/>
          <a:p>
            <a:pPr marL="0" lvl="0" indent="0" algn="l" defTabSz="666750">
              <a:lnSpc>
                <a:spcPct val="100000"/>
              </a:lnSpc>
              <a:spcBef>
                <a:spcPct val="0"/>
              </a:spcBef>
              <a:spcAft>
                <a:spcPct val="35000"/>
              </a:spcAft>
              <a:buNone/>
            </a:pPr>
            <a:endParaRPr lang="en-US" sz="1500" kern="1200" dirty="0"/>
          </a:p>
        </p:txBody>
      </p:sp>
      <p:pic>
        <p:nvPicPr>
          <p:cNvPr id="5" name="Picture 4">
            <a:extLst>
              <a:ext uri="{FF2B5EF4-FFF2-40B4-BE49-F238E27FC236}">
                <a16:creationId xmlns:a16="http://schemas.microsoft.com/office/drawing/2014/main" id="{94A6885A-9BD1-45EB-8D34-97708C923355}"/>
              </a:ext>
            </a:extLst>
          </p:cNvPr>
          <p:cNvPicPr>
            <a:picLocks noChangeAspect="1"/>
          </p:cNvPicPr>
          <p:nvPr/>
        </p:nvPicPr>
        <p:blipFill rotWithShape="1">
          <a:blip r:embed="rId4"/>
          <a:srcRect l="1" t="-3" r="43954" b="43960"/>
          <a:stretch/>
        </p:blipFill>
        <p:spPr>
          <a:xfrm>
            <a:off x="7696187" y="1915402"/>
            <a:ext cx="2552341" cy="3027195"/>
          </a:xfrm>
          <a:prstGeom prst="rect">
            <a:avLst/>
          </a:prstGeom>
        </p:spPr>
      </p:pic>
    </p:spTree>
    <p:extLst>
      <p:ext uri="{BB962C8B-B14F-4D97-AF65-F5344CB8AC3E}">
        <p14:creationId xmlns:p14="http://schemas.microsoft.com/office/powerpoint/2010/main" val="427209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8F7AFB9A-7364-478C-B48B-8523CDD9A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Freeform: Shape 44">
            <a:extLst>
              <a:ext uri="{FF2B5EF4-FFF2-40B4-BE49-F238E27FC236}">
                <a16:creationId xmlns:a16="http://schemas.microsoft.com/office/drawing/2014/main" id="{36678033-86B6-40E6-BE90-78D8ED4E3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6002" cy="6858000"/>
          </a:xfrm>
          <a:custGeom>
            <a:avLst/>
            <a:gdLst>
              <a:gd name="connsiteX0" fmla="*/ 0 w 6096002"/>
              <a:gd name="connsiteY0" fmla="*/ 0 h 6858000"/>
              <a:gd name="connsiteX1" fmla="*/ 4885967 w 6096002"/>
              <a:gd name="connsiteY1" fmla="*/ 0 h 6858000"/>
              <a:gd name="connsiteX2" fmla="*/ 4946007 w 6096002"/>
              <a:gd name="connsiteY2" fmla="*/ 69271 h 6858000"/>
              <a:gd name="connsiteX3" fmla="*/ 6096002 w 6096002"/>
              <a:gd name="connsiteY3" fmla="*/ 3429000 h 6858000"/>
              <a:gd name="connsiteX4" fmla="*/ 4946007 w 6096002"/>
              <a:gd name="connsiteY4" fmla="*/ 6788730 h 6858000"/>
              <a:gd name="connsiteX5" fmla="*/ 4885967 w 6096002"/>
              <a:gd name="connsiteY5" fmla="*/ 6858000 h 6858000"/>
              <a:gd name="connsiteX6" fmla="*/ 0 w 609600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2" h="6858000">
                <a:moveTo>
                  <a:pt x="0" y="0"/>
                </a:moveTo>
                <a:lnTo>
                  <a:pt x="4885967" y="0"/>
                </a:lnTo>
                <a:lnTo>
                  <a:pt x="4946007" y="69271"/>
                </a:lnTo>
                <a:cubicBezTo>
                  <a:pt x="5656533" y="929100"/>
                  <a:pt x="6096002" y="2116944"/>
                  <a:pt x="6096002" y="3429000"/>
                </a:cubicBezTo>
                <a:cubicBezTo>
                  <a:pt x="6096002" y="4741056"/>
                  <a:pt x="5656533" y="5928900"/>
                  <a:pt x="4946007" y="6788730"/>
                </a:cubicBezTo>
                <a:lnTo>
                  <a:pt x="4885967"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7" name="Freeform: Shape 46">
            <a:extLst>
              <a:ext uri="{FF2B5EF4-FFF2-40B4-BE49-F238E27FC236}">
                <a16:creationId xmlns:a16="http://schemas.microsoft.com/office/drawing/2014/main" id="{D2542E1A-076E-4A34-BB67-2BF961754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5370" cy="6858000"/>
          </a:xfrm>
          <a:custGeom>
            <a:avLst/>
            <a:gdLst>
              <a:gd name="connsiteX0" fmla="*/ 0 w 6085370"/>
              <a:gd name="connsiteY0" fmla="*/ 0 h 6858000"/>
              <a:gd name="connsiteX1" fmla="*/ 4875335 w 6085370"/>
              <a:gd name="connsiteY1" fmla="*/ 0 h 6858000"/>
              <a:gd name="connsiteX2" fmla="*/ 4935375 w 6085370"/>
              <a:gd name="connsiteY2" fmla="*/ 69271 h 6858000"/>
              <a:gd name="connsiteX3" fmla="*/ 6085370 w 6085370"/>
              <a:gd name="connsiteY3" fmla="*/ 3429000 h 6858000"/>
              <a:gd name="connsiteX4" fmla="*/ 4935375 w 6085370"/>
              <a:gd name="connsiteY4" fmla="*/ 6788730 h 6858000"/>
              <a:gd name="connsiteX5" fmla="*/ 4875335 w 6085370"/>
              <a:gd name="connsiteY5" fmla="*/ 6858000 h 6858000"/>
              <a:gd name="connsiteX6" fmla="*/ 0 w 60853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5370" h="6858000">
                <a:moveTo>
                  <a:pt x="0" y="0"/>
                </a:moveTo>
                <a:lnTo>
                  <a:pt x="4875335" y="0"/>
                </a:lnTo>
                <a:lnTo>
                  <a:pt x="4935375" y="69271"/>
                </a:lnTo>
                <a:cubicBezTo>
                  <a:pt x="5645901" y="929100"/>
                  <a:pt x="6085370" y="2116944"/>
                  <a:pt x="6085370" y="3429000"/>
                </a:cubicBezTo>
                <a:cubicBezTo>
                  <a:pt x="6085370" y="4741056"/>
                  <a:pt x="5645901" y="5928900"/>
                  <a:pt x="4935375" y="6788730"/>
                </a:cubicBezTo>
                <a:lnTo>
                  <a:pt x="487533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4E07B16-CDD0-44FE-8A44-A8807DC7761A}"/>
              </a:ext>
            </a:extLst>
          </p:cNvPr>
          <p:cNvSpPr>
            <a:spLocks noGrp="1"/>
          </p:cNvSpPr>
          <p:nvPr>
            <p:ph type="title"/>
          </p:nvPr>
        </p:nvSpPr>
        <p:spPr>
          <a:xfrm>
            <a:off x="438913" y="859536"/>
            <a:ext cx="4832802" cy="1243584"/>
          </a:xfrm>
        </p:spPr>
        <p:txBody>
          <a:bodyPr>
            <a:normAutofit/>
          </a:bodyPr>
          <a:lstStyle/>
          <a:p>
            <a:r>
              <a:rPr lang="en-CA" sz="3400" dirty="0"/>
              <a:t>Step 3: SQL</a:t>
            </a:r>
          </a:p>
        </p:txBody>
      </p:sp>
      <p:sp>
        <p:nvSpPr>
          <p:cNvPr id="49" name="Rectangle 48">
            <a:extLst>
              <a:ext uri="{FF2B5EF4-FFF2-40B4-BE49-F238E27FC236}">
                <a16:creationId xmlns:a16="http://schemas.microsoft.com/office/drawing/2014/main" id="{75C56826-D4E5-42ED-8529-079651CB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5214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1" name="Rectangle 50">
            <a:extLst>
              <a:ext uri="{FF2B5EF4-FFF2-40B4-BE49-F238E27FC236}">
                <a16:creationId xmlns:a16="http://schemas.microsoft.com/office/drawing/2014/main" id="{82095FCE-EF05-4443-B97A-85DEE3A5CA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2" y="2185062"/>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08FA2C-5CA3-4E8B-91FE-A935C27591B3}"/>
              </a:ext>
            </a:extLst>
          </p:cNvPr>
          <p:cNvSpPr>
            <a:spLocks noGrp="1"/>
          </p:cNvSpPr>
          <p:nvPr>
            <p:ph idx="1"/>
          </p:nvPr>
        </p:nvSpPr>
        <p:spPr>
          <a:xfrm>
            <a:off x="438912" y="2548706"/>
            <a:ext cx="4832803" cy="3664351"/>
          </a:xfrm>
        </p:spPr>
        <p:txBody>
          <a:bodyPr>
            <a:normAutofit/>
          </a:bodyPr>
          <a:lstStyle/>
          <a:p>
            <a:r>
              <a:rPr lang="en-CA" sz="2000" dirty="0"/>
              <a:t>Open up </a:t>
            </a:r>
            <a:r>
              <a:rPr lang="en-CA" sz="2000" b="1" i="1" dirty="0"/>
              <a:t>Microsoft</a:t>
            </a:r>
            <a:r>
              <a:rPr lang="en-CA" sz="2000" dirty="0"/>
              <a:t> </a:t>
            </a:r>
            <a:r>
              <a:rPr lang="en-CA" sz="2000" b="1" i="1" dirty="0"/>
              <a:t>SQL Server Management Studio</a:t>
            </a:r>
          </a:p>
          <a:p>
            <a:r>
              <a:rPr lang="en-CA" sz="2000" dirty="0"/>
              <a:t>At the login page put in the server name  </a:t>
            </a:r>
            <a:r>
              <a:rPr lang="en-CA" sz="2000" b="1" dirty="0"/>
              <a:t>tcp:10.15.1.150 </a:t>
            </a:r>
          </a:p>
          <a:p>
            <a:r>
              <a:rPr lang="en-CA" sz="2000" dirty="0"/>
              <a:t>Then put in the database login and password that was provided to you </a:t>
            </a:r>
          </a:p>
          <a:p>
            <a:r>
              <a:rPr lang="en-CA" sz="2000" dirty="0"/>
              <a:t>Once you have successfully logged in you should now be able to see a list of all the CPCSSN tables under your database, listed on the left hand side under ‘Tables’.</a:t>
            </a:r>
          </a:p>
          <a:p>
            <a:endParaRPr lang="en-CA" sz="1800" dirty="0"/>
          </a:p>
        </p:txBody>
      </p:sp>
      <p:pic>
        <p:nvPicPr>
          <p:cNvPr id="16" name="Picture 15" descr="Graphical user interface, application&#10;&#10;Description automatically generated">
            <a:extLst>
              <a:ext uri="{FF2B5EF4-FFF2-40B4-BE49-F238E27FC236}">
                <a16:creationId xmlns:a16="http://schemas.microsoft.com/office/drawing/2014/main" id="{BA3FDF68-2CB6-4635-A8EF-9367BB4C6F41}"/>
              </a:ext>
            </a:extLst>
          </p:cNvPr>
          <p:cNvPicPr>
            <a:picLocks noChangeAspect="1"/>
          </p:cNvPicPr>
          <p:nvPr/>
        </p:nvPicPr>
        <p:blipFill rotWithShape="1">
          <a:blip r:embed="rId2">
            <a:extLst>
              <a:ext uri="{28A0092B-C50C-407E-A947-70E740481C1C}">
                <a14:useLocalDpi xmlns:a14="http://schemas.microsoft.com/office/drawing/2010/main" val="0"/>
              </a:ext>
            </a:extLst>
          </a:blip>
          <a:srcRect l="182" t="17533" r="10574" b="30537"/>
          <a:stretch/>
        </p:blipFill>
        <p:spPr>
          <a:xfrm>
            <a:off x="7460348" y="3402246"/>
            <a:ext cx="3950492" cy="3170660"/>
          </a:xfrm>
          <a:prstGeom prst="rect">
            <a:avLst/>
          </a:prstGeom>
          <a:ln>
            <a:noFill/>
          </a:ln>
          <a:effectLst>
            <a:outerShdw blurRad="190500" algn="tl" rotWithShape="0">
              <a:srgbClr val="000000">
                <a:alpha val="70000"/>
              </a:srgbClr>
            </a:outerShdw>
          </a:effectLst>
        </p:spPr>
      </p:pic>
      <p:cxnSp>
        <p:nvCxnSpPr>
          <p:cNvPr id="22" name="Straight Arrow Connector 21">
            <a:extLst>
              <a:ext uri="{FF2B5EF4-FFF2-40B4-BE49-F238E27FC236}">
                <a16:creationId xmlns:a16="http://schemas.microsoft.com/office/drawing/2014/main" id="{5D981BFC-C5BE-41DC-A30F-B6FEE73B4F76}"/>
              </a:ext>
            </a:extLst>
          </p:cNvPr>
          <p:cNvCxnSpPr>
            <a:cxnSpLocks/>
          </p:cNvCxnSpPr>
          <p:nvPr/>
        </p:nvCxnSpPr>
        <p:spPr>
          <a:xfrm flipV="1">
            <a:off x="5203671" y="2090054"/>
            <a:ext cx="1716616" cy="13121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124F638C-AE21-4887-88DA-254BAB293D19}"/>
              </a:ext>
            </a:extLst>
          </p:cNvPr>
          <p:cNvCxnSpPr>
            <a:cxnSpLocks/>
          </p:cNvCxnSpPr>
          <p:nvPr/>
        </p:nvCxnSpPr>
        <p:spPr>
          <a:xfrm flipV="1">
            <a:off x="5203671" y="4505093"/>
            <a:ext cx="2724846" cy="71367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E044FE89-0932-4DDA-8594-66B82C0D592F}"/>
              </a:ext>
            </a:extLst>
          </p:cNvPr>
          <p:cNvSpPr/>
          <p:nvPr/>
        </p:nvSpPr>
        <p:spPr>
          <a:xfrm>
            <a:off x="8943975" y="2001142"/>
            <a:ext cx="866775" cy="889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Graphical user interface, text, application, email&#10;&#10;Description automatically generated">
            <a:extLst>
              <a:ext uri="{FF2B5EF4-FFF2-40B4-BE49-F238E27FC236}">
                <a16:creationId xmlns:a16="http://schemas.microsoft.com/office/drawing/2014/main" id="{961BB455-8A90-4F67-A7E4-AADEA088096A}"/>
              </a:ext>
            </a:extLst>
          </p:cNvPr>
          <p:cNvPicPr>
            <a:picLocks noChangeAspect="1"/>
          </p:cNvPicPr>
          <p:nvPr/>
        </p:nvPicPr>
        <p:blipFill rotWithShape="1">
          <a:blip r:embed="rId3">
            <a:extLst>
              <a:ext uri="{28A0092B-C50C-407E-A947-70E740481C1C}">
                <a14:useLocalDpi xmlns:a14="http://schemas.microsoft.com/office/drawing/2010/main" val="0"/>
              </a:ext>
            </a:extLst>
          </a:blip>
          <a:srcRect t="-182" r="849"/>
          <a:stretch/>
        </p:blipFill>
        <p:spPr>
          <a:xfrm>
            <a:off x="7114859" y="200026"/>
            <a:ext cx="4473518" cy="29880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01429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5FAE49-AA44-48FF-9759-1F10A1522A0F}"/>
              </a:ext>
            </a:extLst>
          </p:cNvPr>
          <p:cNvSpPr>
            <a:spLocks noGrp="1"/>
          </p:cNvSpPr>
          <p:nvPr>
            <p:ph type="title"/>
          </p:nvPr>
        </p:nvSpPr>
        <p:spPr>
          <a:xfrm>
            <a:off x="838200" y="963507"/>
            <a:ext cx="3494362" cy="4930986"/>
          </a:xfrm>
        </p:spPr>
        <p:txBody>
          <a:bodyPr vert="horz" lIns="91440" tIns="45720" rIns="91440" bIns="45720" rtlCol="0">
            <a:normAutofit/>
          </a:bodyPr>
          <a:lstStyle/>
          <a:p>
            <a:pPr algn="r"/>
            <a:r>
              <a:rPr lang="en-US" kern="1200" dirty="0">
                <a:solidFill>
                  <a:schemeClr val="accent1"/>
                </a:solidFill>
                <a:latin typeface="+mj-lt"/>
                <a:ea typeface="+mj-ea"/>
                <a:cs typeface="+mj-cs"/>
              </a:rPr>
              <a:t>Open Database Connectivity (ODBC)</a:t>
            </a:r>
          </a:p>
        </p:txBody>
      </p:sp>
      <p:cxnSp>
        <p:nvCxnSpPr>
          <p:cNvPr id="43" name="Straight Connector 42">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6B4FB92-3D5C-4E36-9206-40FE7A916572}"/>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en-US" sz="2400" dirty="0"/>
              <a:t>The CPCSSN data is stored in SQL tables. </a:t>
            </a:r>
          </a:p>
          <a:p>
            <a:r>
              <a:rPr lang="en-US" sz="2400" dirty="0"/>
              <a:t>The best way to access the SQL tables in your statistics software (ex. SAS, R, SPSS, or Stata), while maintaining the integrity of the data, is to set up an ODBC connection. </a:t>
            </a:r>
          </a:p>
          <a:p>
            <a:r>
              <a:rPr lang="en-US" sz="2400" dirty="0"/>
              <a:t>The SRE System Administrator has set up an ODBC connection for you, and the name of your ODBC data source will have been provided to you. </a:t>
            </a:r>
          </a:p>
        </p:txBody>
      </p:sp>
      <p:sp>
        <p:nvSpPr>
          <p:cNvPr id="17" name="TextBox 16">
            <a:extLst>
              <a:ext uri="{FF2B5EF4-FFF2-40B4-BE49-F238E27FC236}">
                <a16:creationId xmlns:a16="http://schemas.microsoft.com/office/drawing/2014/main" id="{7BA6C90F-E743-4C1F-BF52-BD534F17E7C7}"/>
              </a:ext>
            </a:extLst>
          </p:cNvPr>
          <p:cNvSpPr txBox="1"/>
          <p:nvPr/>
        </p:nvSpPr>
        <p:spPr>
          <a:xfrm>
            <a:off x="3101851" y="3041163"/>
            <a:ext cx="790641" cy="369332"/>
          </a:xfrm>
          <a:prstGeom prst="rect">
            <a:avLst/>
          </a:prstGeom>
          <a:noFill/>
        </p:spPr>
        <p:txBody>
          <a:bodyPr wrap="square" rtlCol="0">
            <a:spAutoFit/>
          </a:bodyPr>
          <a:lstStyle/>
          <a:p>
            <a:endParaRPr lang="en-CA" dirty="0"/>
          </a:p>
        </p:txBody>
      </p:sp>
    </p:spTree>
    <p:extLst>
      <p:ext uri="{BB962C8B-B14F-4D97-AF65-F5344CB8AC3E}">
        <p14:creationId xmlns:p14="http://schemas.microsoft.com/office/powerpoint/2010/main" val="3843477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42">
            <a:extLst>
              <a:ext uri="{FF2B5EF4-FFF2-40B4-BE49-F238E27FC236}">
                <a16:creationId xmlns:a16="http://schemas.microsoft.com/office/drawing/2014/main" id="{2CB962CF-61A3-4EF9-94F6-7C59B0329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9F6865-4F7B-4CA8-8C16-495EF161A55B}"/>
              </a:ext>
            </a:extLst>
          </p:cNvPr>
          <p:cNvSpPr>
            <a:spLocks noGrp="1"/>
          </p:cNvSpPr>
          <p:nvPr>
            <p:ph type="title"/>
          </p:nvPr>
        </p:nvSpPr>
        <p:spPr>
          <a:xfrm>
            <a:off x="838200" y="556337"/>
            <a:ext cx="6797405" cy="1651404"/>
          </a:xfrm>
        </p:spPr>
        <p:txBody>
          <a:bodyPr>
            <a:normAutofit/>
          </a:bodyPr>
          <a:lstStyle/>
          <a:p>
            <a:r>
              <a:rPr lang="en-CA" sz="4000" dirty="0"/>
              <a:t>Step 5: SAS</a:t>
            </a:r>
          </a:p>
        </p:txBody>
      </p:sp>
      <p:sp>
        <p:nvSpPr>
          <p:cNvPr id="3" name="Content Placeholder 2">
            <a:extLst>
              <a:ext uri="{FF2B5EF4-FFF2-40B4-BE49-F238E27FC236}">
                <a16:creationId xmlns:a16="http://schemas.microsoft.com/office/drawing/2014/main" id="{EC327EF8-69E7-4AC3-9E1D-5BE31A22DDF5}"/>
              </a:ext>
            </a:extLst>
          </p:cNvPr>
          <p:cNvSpPr>
            <a:spLocks noGrp="1"/>
          </p:cNvSpPr>
          <p:nvPr>
            <p:ph idx="1"/>
          </p:nvPr>
        </p:nvSpPr>
        <p:spPr>
          <a:xfrm>
            <a:off x="449180" y="2447391"/>
            <a:ext cx="8903367" cy="3912973"/>
          </a:xfrm>
        </p:spPr>
        <p:txBody>
          <a:bodyPr>
            <a:noAutofit/>
          </a:bodyPr>
          <a:lstStyle/>
          <a:p>
            <a:pPr>
              <a:spcBef>
                <a:spcPts val="600"/>
              </a:spcBef>
            </a:pPr>
            <a:r>
              <a:rPr lang="en-CA" sz="1600" dirty="0"/>
              <a:t>Open up SAS</a:t>
            </a:r>
          </a:p>
          <a:p>
            <a:pPr>
              <a:spcBef>
                <a:spcPts val="600"/>
              </a:spcBef>
            </a:pPr>
            <a:r>
              <a:rPr lang="en-CA" sz="1600" dirty="0"/>
              <a:t>In a new program window create a Library that points SAS to the SQL database (this code is also described in the SRE Documentation)</a:t>
            </a:r>
          </a:p>
          <a:p>
            <a:pPr>
              <a:spcBef>
                <a:spcPts val="0"/>
              </a:spcBef>
            </a:pPr>
            <a:endParaRPr lang="en-CA" sz="1600" dirty="0"/>
          </a:p>
          <a:p>
            <a:pPr marL="0" indent="0">
              <a:spcBef>
                <a:spcPts val="0"/>
              </a:spcBef>
              <a:buNone/>
            </a:pPr>
            <a:r>
              <a:rPr lang="en-CA" sz="1600" i="1" dirty="0">
                <a:effectLst/>
                <a:latin typeface="Courier New" panose="02070309020205020404" pitchFamily="49" charset="0"/>
                <a:ea typeface="Calibri" panose="020F0502020204030204" pitchFamily="34" charset="0"/>
                <a:cs typeface="Courier New" panose="02070309020205020404" pitchFamily="49" charset="0"/>
              </a:rPr>
              <a:t>LIBNAME CPCSSN DSN=’</a:t>
            </a:r>
            <a:r>
              <a:rPr lang="en-CA" sz="1600" i="1" dirty="0" err="1">
                <a:effectLst/>
                <a:latin typeface="Courier New" panose="02070309020205020404" pitchFamily="49" charset="0"/>
                <a:ea typeface="Calibri" panose="020F0502020204030204" pitchFamily="34" charset="0"/>
                <a:cs typeface="Courier New" panose="02070309020205020404" pitchFamily="49" charset="0"/>
              </a:rPr>
              <a:t>cpcssndata</a:t>
            </a:r>
            <a:r>
              <a:rPr lang="en-CA" sz="1600" i="1" dirty="0">
                <a:effectLst/>
                <a:latin typeface="Courier New" panose="02070309020205020404" pitchFamily="49" charset="0"/>
                <a:ea typeface="Calibri" panose="020F0502020204030204" pitchFamily="34" charset="0"/>
                <a:cs typeface="Courier New" panose="02070309020205020404" pitchFamily="49" charset="0"/>
              </a:rPr>
              <a:t>’  user=</a:t>
            </a:r>
            <a:r>
              <a:rPr lang="en-CA" sz="1600" i="1" dirty="0" err="1">
                <a:effectLst/>
                <a:latin typeface="Courier New" panose="02070309020205020404" pitchFamily="49" charset="0"/>
                <a:ea typeface="Calibri" panose="020F0502020204030204" pitchFamily="34" charset="0"/>
                <a:cs typeface="Courier New" panose="02070309020205020404" pitchFamily="49" charset="0"/>
              </a:rPr>
              <a:t>uuuuuu</a:t>
            </a:r>
            <a:r>
              <a:rPr lang="en-CA" sz="1600" i="1" dirty="0">
                <a:effectLst/>
                <a:latin typeface="Courier New" panose="02070309020205020404" pitchFamily="49" charset="0"/>
                <a:ea typeface="Calibri" panose="020F0502020204030204" pitchFamily="34" charset="0"/>
                <a:cs typeface="Courier New" panose="02070309020205020404" pitchFamily="49" charset="0"/>
              </a:rPr>
              <a:t>  pw=</a:t>
            </a:r>
            <a:r>
              <a:rPr lang="en-CA" sz="1600" i="1" dirty="0" err="1">
                <a:effectLst/>
                <a:latin typeface="Courier New" panose="02070309020205020404" pitchFamily="49" charset="0"/>
                <a:ea typeface="Calibri" panose="020F0502020204030204" pitchFamily="34" charset="0"/>
                <a:cs typeface="Courier New" panose="02070309020205020404" pitchFamily="49" charset="0"/>
              </a:rPr>
              <a:t>ppppppp</a:t>
            </a:r>
            <a:r>
              <a:rPr lang="en-CA" sz="1600" i="1" dirty="0">
                <a:effectLst/>
                <a:latin typeface="Courier New" panose="02070309020205020404" pitchFamily="49" charset="0"/>
                <a:ea typeface="Calibri" panose="020F0502020204030204" pitchFamily="34" charset="0"/>
                <a:cs typeface="Courier New" panose="02070309020205020404" pitchFamily="49" charset="0"/>
              </a:rPr>
              <a:t> schema=</a:t>
            </a:r>
            <a:r>
              <a:rPr lang="en-CA" sz="1600" i="1" dirty="0" err="1">
                <a:effectLst/>
                <a:latin typeface="Courier New" panose="02070309020205020404" pitchFamily="49" charset="0"/>
                <a:ea typeface="Calibri" panose="020F0502020204030204" pitchFamily="34" charset="0"/>
                <a:cs typeface="Courier New" panose="02070309020205020404" pitchFamily="49" charset="0"/>
              </a:rPr>
              <a:t>dbo</a:t>
            </a:r>
            <a:r>
              <a:rPr lang="en-CA" sz="1600" i="1" dirty="0">
                <a:effectLst/>
                <a:latin typeface="Courier New" panose="02070309020205020404" pitchFamily="49" charset="0"/>
                <a:ea typeface="Calibri" panose="020F0502020204030204" pitchFamily="34" charset="0"/>
                <a:cs typeface="Courier New" panose="02070309020205020404" pitchFamily="49" charset="0"/>
              </a:rPr>
              <a:t>;</a:t>
            </a:r>
            <a:endParaRPr lang="en-CA" sz="1600" dirty="0">
              <a:effectLst/>
              <a:latin typeface="Courier New" panose="02070309020205020404" pitchFamily="49" charset="0"/>
              <a:ea typeface="Calibri" panose="020F0502020204030204" pitchFamily="34" charset="0"/>
              <a:cs typeface="Courier New" panose="02070309020205020404" pitchFamily="49" charset="0"/>
            </a:endParaRPr>
          </a:p>
          <a:p>
            <a:pPr marL="457200" lvl="1" indent="0">
              <a:spcBef>
                <a:spcPts val="0"/>
              </a:spcBef>
              <a:buNone/>
            </a:pPr>
            <a:endParaRPr lang="en-CA" sz="1600" dirty="0"/>
          </a:p>
          <a:p>
            <a:pPr marL="457200" lvl="1" indent="0">
              <a:spcBef>
                <a:spcPts val="0"/>
              </a:spcBef>
              <a:buNone/>
            </a:pPr>
            <a:r>
              <a:rPr lang="en-CA" sz="1600" b="1" i="1" dirty="0"/>
              <a:t>CPCSSN</a:t>
            </a:r>
            <a:r>
              <a:rPr lang="en-CA" sz="1600" dirty="0"/>
              <a:t> – in this example the Library is called “</a:t>
            </a:r>
            <a:r>
              <a:rPr lang="en-CA" sz="1600" dirty="0" err="1"/>
              <a:t>Sql</a:t>
            </a:r>
            <a:r>
              <a:rPr lang="en-CA" sz="1600" dirty="0"/>
              <a:t>”, but you can choose any name.</a:t>
            </a:r>
          </a:p>
          <a:p>
            <a:pPr marL="457200" lvl="1" indent="0">
              <a:spcBef>
                <a:spcPts val="0"/>
              </a:spcBef>
              <a:buNone/>
            </a:pPr>
            <a:r>
              <a:rPr lang="en-CA" sz="1600" b="1" i="1" dirty="0" err="1"/>
              <a:t>dsn</a:t>
            </a:r>
            <a:r>
              <a:rPr lang="en-CA" sz="1600" b="1" i="1" dirty="0"/>
              <a:t> </a:t>
            </a:r>
            <a:r>
              <a:rPr lang="en-CA" sz="1600" dirty="0"/>
              <a:t>= name of the ODBC data source</a:t>
            </a:r>
          </a:p>
          <a:p>
            <a:pPr marL="457200" lvl="1" indent="0">
              <a:spcBef>
                <a:spcPts val="0"/>
              </a:spcBef>
              <a:buNone/>
            </a:pPr>
            <a:r>
              <a:rPr lang="en-CA" sz="1600" b="1" i="1" dirty="0"/>
              <a:t>user </a:t>
            </a:r>
            <a:r>
              <a:rPr lang="en-CA" sz="1600" dirty="0"/>
              <a:t>= database username</a:t>
            </a:r>
          </a:p>
          <a:p>
            <a:pPr marL="457200" lvl="1" indent="0">
              <a:spcBef>
                <a:spcPts val="0"/>
              </a:spcBef>
              <a:buNone/>
            </a:pPr>
            <a:r>
              <a:rPr lang="en-CA" sz="1600" b="1" i="1" dirty="0"/>
              <a:t>pw </a:t>
            </a:r>
            <a:r>
              <a:rPr lang="en-CA" sz="1600" dirty="0"/>
              <a:t>= database password</a:t>
            </a:r>
          </a:p>
          <a:p>
            <a:r>
              <a:rPr lang="en-CA" sz="1600" dirty="0"/>
              <a:t>Once you have created the new library it will be visible on the left hand side under Libraries (it will have a little ‘world’ icon on it). </a:t>
            </a:r>
          </a:p>
          <a:p>
            <a:r>
              <a:rPr lang="en-CA" sz="1600" dirty="0"/>
              <a:t>Opening up the Library you should now be able to see all your CPCSSN tables (note this image may have some tables that are not in your database).</a:t>
            </a:r>
          </a:p>
          <a:p>
            <a:pPr marL="0" indent="0">
              <a:buNone/>
            </a:pPr>
            <a:r>
              <a:rPr lang="en-CA" sz="1600" i="1" dirty="0"/>
              <a:t>Note: the name of your SAS library is not case sensitive</a:t>
            </a:r>
          </a:p>
        </p:txBody>
      </p:sp>
      <p:pic>
        <p:nvPicPr>
          <p:cNvPr id="5" name="Picture 4" descr="Graphical user interface, text&#10;&#10;Description automatically generated">
            <a:extLst>
              <a:ext uri="{FF2B5EF4-FFF2-40B4-BE49-F238E27FC236}">
                <a16:creationId xmlns:a16="http://schemas.microsoft.com/office/drawing/2014/main" id="{AA7F4E1F-8CB3-4FFA-8F44-C8A2B2039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4475" y="311417"/>
            <a:ext cx="5169669" cy="2196137"/>
          </a:xfrm>
          <a:prstGeom prst="rect">
            <a:avLst/>
          </a:prstGeom>
          <a:ln>
            <a:noFill/>
          </a:ln>
          <a:effectLst>
            <a:outerShdw blurRad="292100" dist="139700" dir="2700000" algn="tl" rotWithShape="0">
              <a:srgbClr val="333333">
                <a:alpha val="65000"/>
              </a:srgbClr>
            </a:outerShdw>
          </a:effectLst>
        </p:spPr>
      </p:pic>
      <p:pic>
        <p:nvPicPr>
          <p:cNvPr id="9" name="Picture 8" descr="A screenshot of a computer&#10;&#10;Description automatically generated with medium confidence">
            <a:extLst>
              <a:ext uri="{FF2B5EF4-FFF2-40B4-BE49-F238E27FC236}">
                <a16:creationId xmlns:a16="http://schemas.microsoft.com/office/drawing/2014/main" id="{DBB8BAFE-C8D6-48F0-A9DF-E7CEA61E61CD}"/>
              </a:ext>
            </a:extLst>
          </p:cNvPr>
          <p:cNvPicPr>
            <a:picLocks noChangeAspect="1"/>
          </p:cNvPicPr>
          <p:nvPr/>
        </p:nvPicPr>
        <p:blipFill rotWithShape="1">
          <a:blip r:embed="rId3">
            <a:extLst>
              <a:ext uri="{28A0092B-C50C-407E-A947-70E740481C1C}">
                <a14:useLocalDpi xmlns:a14="http://schemas.microsoft.com/office/drawing/2010/main" val="0"/>
              </a:ext>
            </a:extLst>
          </a:blip>
          <a:srcRect r="2614" b="30569"/>
          <a:stretch/>
        </p:blipFill>
        <p:spPr>
          <a:xfrm>
            <a:off x="9140266" y="2187418"/>
            <a:ext cx="2825619" cy="3523571"/>
          </a:xfrm>
          <a:prstGeom prst="rect">
            <a:avLst/>
          </a:prstGeom>
          <a:ln>
            <a:noFill/>
          </a:ln>
          <a:effectLst>
            <a:outerShdw blurRad="292100" dist="139700" dir="2700000" algn="tl" rotWithShape="0">
              <a:srgbClr val="333333">
                <a:alpha val="65000"/>
              </a:srgbClr>
            </a:outerShdw>
          </a:effectLst>
        </p:spPr>
      </p:pic>
      <p:sp>
        <p:nvSpPr>
          <p:cNvPr id="16" name="Oval 15">
            <a:extLst>
              <a:ext uri="{FF2B5EF4-FFF2-40B4-BE49-F238E27FC236}">
                <a16:creationId xmlns:a16="http://schemas.microsoft.com/office/drawing/2014/main" id="{255D2DB8-A215-4314-8732-B540181AECEC}"/>
              </a:ext>
            </a:extLst>
          </p:cNvPr>
          <p:cNvSpPr/>
          <p:nvPr/>
        </p:nvSpPr>
        <p:spPr>
          <a:xfrm>
            <a:off x="7093578" y="1241683"/>
            <a:ext cx="767314" cy="777932"/>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4767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5C9B446A-6343-4E56-90BA-061E4DDF0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Freeform: Shape 44">
            <a:extLst>
              <a:ext uri="{FF2B5EF4-FFF2-40B4-BE49-F238E27FC236}">
                <a16:creationId xmlns:a16="http://schemas.microsoft.com/office/drawing/2014/main" id="{3EC72A1B-03D3-499C-B4BF-AC68EEC22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7" name="Freeform: Shape 46">
            <a:extLst>
              <a:ext uri="{FF2B5EF4-FFF2-40B4-BE49-F238E27FC236}">
                <a16:creationId xmlns:a16="http://schemas.microsoft.com/office/drawing/2014/main" id="{216322C2-3CF0-4D33-BF90-3F384CF6D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2530A7C-6EEB-4A5A-BFEE-5116C70BEC9F}"/>
              </a:ext>
            </a:extLst>
          </p:cNvPr>
          <p:cNvSpPr>
            <a:spLocks noGrp="1"/>
          </p:cNvSpPr>
          <p:nvPr>
            <p:ph type="title"/>
          </p:nvPr>
        </p:nvSpPr>
        <p:spPr>
          <a:xfrm>
            <a:off x="371094" y="1161288"/>
            <a:ext cx="3438144" cy="1124712"/>
          </a:xfrm>
        </p:spPr>
        <p:txBody>
          <a:bodyPr anchor="b">
            <a:normAutofit/>
          </a:bodyPr>
          <a:lstStyle/>
          <a:p>
            <a:r>
              <a:rPr lang="en-CA" sz="2800"/>
              <a:t>Step 6:</a:t>
            </a:r>
            <a:br>
              <a:rPr lang="en-CA" sz="2800"/>
            </a:br>
            <a:r>
              <a:rPr lang="en-CA" sz="2800"/>
              <a:t>Linking tables in SAS</a:t>
            </a:r>
            <a:endParaRPr lang="en-CA" sz="2800" dirty="0"/>
          </a:p>
        </p:txBody>
      </p:sp>
      <p:sp>
        <p:nvSpPr>
          <p:cNvPr id="49" name="Rectangle 48">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1" name="Rectangle 50">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D570C0A-8B27-4CEA-A1BD-49FB67178829}"/>
              </a:ext>
            </a:extLst>
          </p:cNvPr>
          <p:cNvSpPr>
            <a:spLocks noGrp="1"/>
          </p:cNvSpPr>
          <p:nvPr>
            <p:ph idx="1"/>
          </p:nvPr>
        </p:nvSpPr>
        <p:spPr>
          <a:xfrm>
            <a:off x="371093" y="2718054"/>
            <a:ext cx="4156782" cy="3296412"/>
          </a:xfrm>
        </p:spPr>
        <p:txBody>
          <a:bodyPr anchor="t">
            <a:normAutofit/>
          </a:bodyPr>
          <a:lstStyle/>
          <a:p>
            <a:pPr>
              <a:lnSpc>
                <a:spcPct val="120000"/>
              </a:lnSpc>
            </a:pPr>
            <a:r>
              <a:rPr lang="en-CA" sz="2200"/>
              <a:t>There are many different ways you can link tables in SAS. </a:t>
            </a:r>
          </a:p>
          <a:p>
            <a:pPr>
              <a:lnSpc>
                <a:spcPct val="120000"/>
              </a:lnSpc>
            </a:pPr>
            <a:r>
              <a:rPr lang="en-CA" sz="2200"/>
              <a:t>Here is a diagram outlining the types of joins you can make using proc sql.</a:t>
            </a:r>
          </a:p>
          <a:p>
            <a:pPr marL="457200" lvl="1" indent="0">
              <a:buNone/>
            </a:pPr>
            <a:endParaRPr lang="en-CA" sz="900"/>
          </a:p>
          <a:p>
            <a:pPr marL="457200" lvl="1" indent="0">
              <a:buNone/>
            </a:pPr>
            <a:r>
              <a:rPr lang="en-CA" sz="900"/>
              <a:t> </a:t>
            </a:r>
          </a:p>
          <a:p>
            <a:pPr marL="457200" lvl="1" indent="0">
              <a:buNone/>
            </a:pPr>
            <a:endParaRPr lang="en-CA" sz="900"/>
          </a:p>
          <a:p>
            <a:pPr marL="457200" lvl="1" indent="0">
              <a:buNone/>
            </a:pPr>
            <a:endParaRPr lang="en-CA" sz="900"/>
          </a:p>
          <a:p>
            <a:pPr marL="457200" lvl="1" indent="0">
              <a:buNone/>
            </a:pPr>
            <a:endParaRPr lang="en-CA" sz="900"/>
          </a:p>
          <a:p>
            <a:pPr marL="457200" lvl="1" indent="0">
              <a:buNone/>
            </a:pPr>
            <a:endParaRPr lang="en-CA" sz="900"/>
          </a:p>
          <a:p>
            <a:pPr marL="457200" lvl="1" indent="0">
              <a:buNone/>
            </a:pPr>
            <a:endParaRPr lang="en-CA" sz="900"/>
          </a:p>
          <a:p>
            <a:pPr marL="457200" lvl="1" indent="0">
              <a:buNone/>
            </a:pPr>
            <a:endParaRPr lang="en-CA" sz="900"/>
          </a:p>
          <a:p>
            <a:endParaRPr lang="en-CA" sz="900" dirty="0"/>
          </a:p>
        </p:txBody>
      </p:sp>
      <p:pic>
        <p:nvPicPr>
          <p:cNvPr id="5" name="Picture 4" descr="Diagram&#10;&#10;Description automatically generated">
            <a:extLst>
              <a:ext uri="{FF2B5EF4-FFF2-40B4-BE49-F238E27FC236}">
                <a16:creationId xmlns:a16="http://schemas.microsoft.com/office/drawing/2014/main" id="{4BAC25F2-3229-4DE7-BD59-819FEE9C25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7445" y="843533"/>
            <a:ext cx="6704984" cy="5280175"/>
          </a:xfrm>
          <a:prstGeom prst="rect">
            <a:avLst/>
          </a:prstGeom>
        </p:spPr>
      </p:pic>
    </p:spTree>
    <p:extLst>
      <p:ext uri="{BB962C8B-B14F-4D97-AF65-F5344CB8AC3E}">
        <p14:creationId xmlns:p14="http://schemas.microsoft.com/office/powerpoint/2010/main" val="2279558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6555</TotalTime>
  <Words>738</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Courier New</vt:lpstr>
      <vt:lpstr>Wingdings</vt:lpstr>
      <vt:lpstr>Office Theme</vt:lpstr>
      <vt:lpstr>CPCSSN Secure Research Environment (SRE)</vt:lpstr>
      <vt:lpstr>Have these at hand:</vt:lpstr>
      <vt:lpstr>Step 1: Login to the SRE</vt:lpstr>
      <vt:lpstr>Remote Desktop Connection Dialog</vt:lpstr>
      <vt:lpstr>Step 2: SQL Server Database Access</vt:lpstr>
      <vt:lpstr>Step 3: SQL</vt:lpstr>
      <vt:lpstr>Open Database Connectivity (ODBC)</vt:lpstr>
      <vt:lpstr>Step 5: SAS</vt:lpstr>
      <vt:lpstr>Step 6: Linking tables in SAS</vt:lpstr>
      <vt:lpstr>Step 6: Linking Tables in SAS</vt:lpstr>
      <vt:lpstr>Other Statistics Programs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CPCSSN SRE</dc:title>
  <dc:creator>Rachael Morkem</dc:creator>
  <cp:lastModifiedBy>Donald White</cp:lastModifiedBy>
  <cp:revision>66</cp:revision>
  <dcterms:created xsi:type="dcterms:W3CDTF">2021-03-04T18:38:25Z</dcterms:created>
  <dcterms:modified xsi:type="dcterms:W3CDTF">2022-06-15T17:32:43Z</dcterms:modified>
</cp:coreProperties>
</file>